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mp4" ContentType="video/mp4"/>
  <Default Extension="jpeg" ContentType="image/jpeg"/>
  <Default Extension="rels" ContentType="application/vnd.openxmlformats-package.relationships+xml"/>
  <Default Extension="tif" ContentType="image/tif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291" r:id="rId3"/>
    <p:sldId id="400" r:id="rId4"/>
    <p:sldId id="361" r:id="rId5"/>
    <p:sldId id="362" r:id="rId6"/>
    <p:sldId id="363" r:id="rId7"/>
    <p:sldId id="396" r:id="rId8"/>
    <p:sldId id="399" r:id="rId9"/>
    <p:sldId id="364" r:id="rId10"/>
    <p:sldId id="365" r:id="rId11"/>
    <p:sldId id="366" r:id="rId12"/>
    <p:sldId id="367" r:id="rId13"/>
    <p:sldId id="368" r:id="rId14"/>
    <p:sldId id="369" r:id="rId15"/>
    <p:sldId id="370" r:id="rId16"/>
    <p:sldId id="371" r:id="rId17"/>
    <p:sldId id="397" r:id="rId18"/>
    <p:sldId id="282" r:id="rId19"/>
    <p:sldId id="342" r:id="rId20"/>
    <p:sldId id="373" r:id="rId21"/>
    <p:sldId id="372" r:id="rId22"/>
    <p:sldId id="381" r:id="rId23"/>
    <p:sldId id="384" r:id="rId24"/>
    <p:sldId id="374" r:id="rId25"/>
    <p:sldId id="354" r:id="rId26"/>
    <p:sldId id="376" r:id="rId27"/>
    <p:sldId id="377" r:id="rId28"/>
    <p:sldId id="378" r:id="rId29"/>
    <p:sldId id="379" r:id="rId30"/>
    <p:sldId id="380" r:id="rId31"/>
    <p:sldId id="398" r:id="rId32"/>
    <p:sldId id="382" r:id="rId33"/>
    <p:sldId id="386" r:id="rId34"/>
    <p:sldId id="388" r:id="rId35"/>
    <p:sldId id="387" r:id="rId36"/>
    <p:sldId id="389" r:id="rId37"/>
    <p:sldId id="390" r:id="rId38"/>
    <p:sldId id="392" r:id="rId39"/>
    <p:sldId id="391" r:id="rId40"/>
    <p:sldId id="394" r:id="rId41"/>
    <p:sldId id="393" r:id="rId42"/>
    <p:sldId id="290" r:id="rId43"/>
    <p:sldId id="330" r:id="rId44"/>
    <p:sldId id="279" r:id="rId45"/>
    <p:sldId id="328" r:id="rId46"/>
    <p:sldId id="297" r:id="rId47"/>
    <p:sldId id="340" r:id="rId48"/>
    <p:sldId id="341" r:id="rId49"/>
    <p:sldId id="395" r:id="rId50"/>
    <p:sldId id="355" r:id="rId51"/>
    <p:sldId id="356" r:id="rId52"/>
    <p:sldId id="357" r:id="rId53"/>
    <p:sldId id="359" r:id="rId54"/>
    <p:sldId id="358" r:id="rId55"/>
    <p:sldId id="298" r:id="rId56"/>
    <p:sldId id="385" r:id="rId57"/>
    <p:sldId id="349" r:id="rId58"/>
    <p:sldId id="293" r:id="rId59"/>
    <p:sldId id="262" r:id="rId60"/>
    <p:sldId id="350" r:id="rId61"/>
  </p:sldIdLst>
  <p:sldSz cx="10077450" cy="7562850"/>
  <p:notesSz cx="7772400" cy="10058400"/>
  <p:defaultTextStyle>
    <a:defPPr>
      <a:defRPr lang="en-US"/>
    </a:defPPr>
    <a:lvl1pPr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665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499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3332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9164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5289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2347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9405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6462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74" autoAdjust="0"/>
    <p:restoredTop sz="90953"/>
  </p:normalViewPr>
  <p:slideViewPr>
    <p:cSldViewPr>
      <p:cViewPr varScale="1">
        <p:scale>
          <a:sx n="132" d="100"/>
          <a:sy n="132" d="100"/>
        </p:scale>
        <p:origin x="192" y="592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704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723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719" indent="-285662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2643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9702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6760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5289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47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405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62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71D5C90-F037-7442-80BC-FCE760C29985}" type="slidenum">
              <a:rPr lang="en-US"/>
              <a:pPr/>
              <a:t>43</a:t>
            </a:fld>
            <a:endParaRPr lang="en-US"/>
          </a:p>
        </p:txBody>
      </p:sp>
      <p:sp>
        <p:nvSpPr>
          <p:cNvPr id="829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5175"/>
            <a:ext cx="5024437" cy="3770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6914" y="4777555"/>
            <a:ext cx="6218573" cy="4441526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411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058" indent="0" algn="ctr">
              <a:buNone/>
              <a:defRPr/>
            </a:lvl2pPr>
            <a:lvl3pPr marL="914115" indent="0" algn="ctr">
              <a:buNone/>
              <a:defRPr/>
            </a:lvl3pPr>
            <a:lvl4pPr marL="1371173" indent="0" algn="ctr">
              <a:buNone/>
              <a:defRPr/>
            </a:lvl4pPr>
            <a:lvl5pPr marL="1828231" indent="0" algn="ctr">
              <a:buNone/>
              <a:defRPr/>
            </a:lvl5pPr>
            <a:lvl6pPr marL="2285289" indent="0" algn="ctr">
              <a:buNone/>
              <a:defRPr/>
            </a:lvl6pPr>
            <a:lvl7pPr marL="2742347" indent="0" algn="ctr">
              <a:buNone/>
              <a:defRPr/>
            </a:lvl7pPr>
            <a:lvl8pPr marL="3199405" indent="0" algn="ctr">
              <a:buNone/>
              <a:defRPr/>
            </a:lvl8pPr>
            <a:lvl9pPr marL="3656462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00546" y="311616"/>
            <a:ext cx="755809" cy="1764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5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372" y="148292"/>
            <a:ext cx="8327687" cy="1097354"/>
          </a:xfrm>
        </p:spPr>
        <p:txBody>
          <a:bodyPr anchor="b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45981" y="252097"/>
            <a:ext cx="287543" cy="478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306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549408" y="1245646"/>
            <a:ext cx="8330604" cy="854322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204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19884" indent="0">
              <a:buNone/>
              <a:defRPr sz="1102"/>
            </a:lvl2pPr>
            <a:lvl3pPr marL="839767" indent="0">
              <a:buNone/>
              <a:defRPr sz="918"/>
            </a:lvl3pPr>
            <a:lvl4pPr marL="1259650" indent="0">
              <a:buNone/>
              <a:defRPr sz="827"/>
            </a:lvl4pPr>
            <a:lvl5pPr marL="1679533" indent="0">
              <a:buNone/>
              <a:defRPr sz="827"/>
            </a:lvl5pPr>
            <a:lvl6pPr marL="2099417" indent="0">
              <a:buNone/>
              <a:defRPr sz="827"/>
            </a:lvl6pPr>
            <a:lvl7pPr marL="2519300" indent="0">
              <a:buNone/>
              <a:defRPr sz="827"/>
            </a:lvl7pPr>
            <a:lvl8pPr marL="2939183" indent="0">
              <a:buNone/>
              <a:defRPr sz="827"/>
            </a:lvl8pPr>
            <a:lvl9pPr marL="3359066" indent="0">
              <a:buNone/>
              <a:defRPr sz="827"/>
            </a:lvl9pPr>
          </a:lstStyle>
          <a:p>
            <a:pPr marL="0" marR="0" lvl="0" indent="0" algn="l" defTabSz="8397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8643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000546" y="311616"/>
            <a:ext cx="755809" cy="1764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53"/>
          </a:p>
        </p:txBody>
      </p:sp>
      <p:sp>
        <p:nvSpPr>
          <p:cNvPr id="10" name="TextBox 9"/>
          <p:cNvSpPr txBox="1"/>
          <p:nvPr/>
        </p:nvSpPr>
        <p:spPr>
          <a:xfrm>
            <a:off x="245981" y="252097"/>
            <a:ext cx="287543" cy="478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306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60270" y="2190076"/>
            <a:ext cx="4030980" cy="2168017"/>
          </a:xfrm>
        </p:spPr>
        <p:txBody>
          <a:bodyPr>
            <a:normAutofit/>
          </a:bodyPr>
          <a:lstStyle>
            <a:lvl1pPr>
              <a:defRPr sz="1653"/>
            </a:lvl1pPr>
            <a:lvl2pPr>
              <a:defRPr sz="1653"/>
            </a:lvl2pPr>
            <a:lvl3pPr>
              <a:defRPr sz="1653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549408" y="2190080"/>
            <a:ext cx="4030980" cy="4565721"/>
          </a:xfrm>
        </p:spPr>
        <p:txBody>
          <a:bodyPr>
            <a:normAutofit/>
          </a:bodyPr>
          <a:lstStyle>
            <a:lvl1pPr>
              <a:defRPr sz="1653"/>
            </a:lvl1pPr>
            <a:lvl2pPr>
              <a:defRPr sz="1653"/>
            </a:lvl2pPr>
            <a:lvl3pPr>
              <a:defRPr sz="1653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860270" y="4598213"/>
            <a:ext cx="4030980" cy="2168017"/>
          </a:xfrm>
        </p:spPr>
        <p:txBody>
          <a:bodyPr>
            <a:normAutofit/>
          </a:bodyPr>
          <a:lstStyle>
            <a:lvl1pPr>
              <a:defRPr sz="1653"/>
            </a:lvl1pPr>
            <a:lvl2pPr>
              <a:defRPr sz="1653"/>
            </a:lvl2pPr>
            <a:lvl3pPr>
              <a:defRPr sz="1653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6816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41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8" indent="0">
              <a:buNone/>
              <a:defRPr sz="1800"/>
            </a:lvl2pPr>
            <a:lvl3pPr marL="914115" indent="0">
              <a:buNone/>
              <a:defRPr sz="1700"/>
            </a:lvl3pPr>
            <a:lvl4pPr marL="1371173" indent="0">
              <a:buNone/>
              <a:defRPr sz="1400"/>
            </a:lvl4pPr>
            <a:lvl5pPr marL="1828231" indent="0">
              <a:buNone/>
              <a:defRPr sz="1400"/>
            </a:lvl5pPr>
            <a:lvl6pPr marL="2285289" indent="0">
              <a:buNone/>
              <a:defRPr sz="1400"/>
            </a:lvl6pPr>
            <a:lvl7pPr marL="2742347" indent="0">
              <a:buNone/>
              <a:defRPr sz="1400"/>
            </a:lvl7pPr>
            <a:lvl8pPr marL="3199405" indent="0">
              <a:buNone/>
              <a:defRPr sz="1400"/>
            </a:lvl8pPr>
            <a:lvl9pPr marL="3656462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1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1" y="2398716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91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91" y="2398716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1628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8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1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2" y="5294316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2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058" indent="0">
              <a:buNone/>
              <a:defRPr sz="2800"/>
            </a:lvl2pPr>
            <a:lvl3pPr marL="914115" indent="0">
              <a:buNone/>
              <a:defRPr sz="2400"/>
            </a:lvl3pPr>
            <a:lvl4pPr marL="1371173" indent="0">
              <a:buNone/>
              <a:defRPr sz="2000"/>
            </a:lvl4pPr>
            <a:lvl5pPr marL="1828231" indent="0">
              <a:buNone/>
              <a:defRPr sz="2000"/>
            </a:lvl5pPr>
            <a:lvl6pPr marL="2285289" indent="0">
              <a:buNone/>
              <a:defRPr sz="2000"/>
            </a:lvl6pPr>
            <a:lvl7pPr marL="2742347" indent="0">
              <a:buNone/>
              <a:defRPr sz="2000"/>
            </a:lvl7pPr>
            <a:lvl8pPr marL="3199405" indent="0">
              <a:buNone/>
              <a:defRPr sz="2000"/>
            </a:lvl8pPr>
            <a:lvl9pPr marL="3656462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2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42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42" y="1770066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42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675" algn="l"/>
                <a:tab pos="1447347" algn="l"/>
                <a:tab pos="2171025" algn="l"/>
                <a:tab pos="2894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6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665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499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3332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9164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622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328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5033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739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665" indent="-323749" algn="l" defTabSz="457058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332" indent="-287248" algn="l" defTabSz="457058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499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6663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832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538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2444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9502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655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8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3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1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89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47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0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62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t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9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2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tif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hyperlink" Target="https://ccnbook.colorado.edu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325" y="1495425"/>
            <a:ext cx="8566150" cy="1620839"/>
          </a:xfrm>
        </p:spPr>
        <p:txBody>
          <a:bodyPr/>
          <a:lstStyle/>
          <a:p>
            <a:r>
              <a:rPr lang="en-US" sz="4000" dirty="0" smtClean="0"/>
              <a:t>Deep Predictive Learning</a:t>
            </a:r>
            <a:br>
              <a:rPr lang="en-US" sz="4000" dirty="0" smtClean="0"/>
            </a:br>
            <a:r>
              <a:rPr lang="en-US" sz="2800" dirty="0" smtClean="0"/>
              <a:t>A Comprehensive Model of Three Visual Pathways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Randall C. O’Reilly</a:t>
            </a:r>
          </a:p>
          <a:p>
            <a:r>
              <a:rPr lang="en-US" dirty="0" smtClean="0"/>
              <a:t>University of Colorado Boulder</a:t>
            </a:r>
          </a:p>
          <a:p>
            <a:r>
              <a:rPr lang="en-US" dirty="0" err="1" smtClean="0"/>
              <a:t>eCortex</a:t>
            </a:r>
            <a:r>
              <a:rPr lang="en-US" dirty="0" smtClean="0"/>
              <a:t>, </a:t>
            </a:r>
            <a:r>
              <a:rPr lang="en-US" dirty="0" err="1" smtClean="0"/>
              <a:t>Inc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276225"/>
            <a:ext cx="9313334" cy="5029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0525" y="5381625"/>
            <a:ext cx="9313334" cy="1654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Generative Models</a:t>
            </a:r>
            <a:r>
              <a:rPr lang="en-US" sz="2400" dirty="0" smtClean="0"/>
              <a:t>: typically iteratively infer model from </a:t>
            </a:r>
            <a:r>
              <a:rPr lang="en-US" sz="2400" i="1" dirty="0" smtClean="0"/>
              <a:t>current</a:t>
            </a:r>
            <a:r>
              <a:rPr lang="en-US" sz="2400" dirty="0" smtClean="0"/>
              <a:t> sensory input, and then “predict” that </a:t>
            </a:r>
            <a:r>
              <a:rPr lang="en-US" sz="2400" i="1" dirty="0" smtClean="0"/>
              <a:t>same</a:t>
            </a:r>
            <a:r>
              <a:rPr lang="en-US" sz="2400" dirty="0" smtClean="0"/>
              <a:t> sensory input.</a:t>
            </a:r>
          </a:p>
          <a:p>
            <a:endParaRPr lang="en-US" sz="1000" dirty="0" smtClean="0"/>
          </a:p>
          <a:p>
            <a:r>
              <a:rPr lang="en-US" sz="2400" b="1" dirty="0" smtClean="0"/>
              <a:t>Predictive Models</a:t>
            </a:r>
            <a:r>
              <a:rPr lang="en-US" sz="2400" dirty="0" smtClean="0"/>
              <a:t>: use model inferred on </a:t>
            </a:r>
            <a:r>
              <a:rPr lang="en-US" sz="2400" i="1" dirty="0" smtClean="0"/>
              <a:t>prior</a:t>
            </a:r>
            <a:r>
              <a:rPr lang="en-US" sz="2400" dirty="0" smtClean="0"/>
              <a:t> sensory input to predict </a:t>
            </a:r>
            <a:r>
              <a:rPr lang="en-US" sz="2400" i="1" dirty="0" smtClean="0"/>
              <a:t>next</a:t>
            </a:r>
            <a:r>
              <a:rPr lang="en-US" sz="2400" dirty="0" smtClean="0"/>
              <a:t> sensory input.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5480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75" y="288925"/>
            <a:ext cx="8623300" cy="6985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00325" y="3095625"/>
            <a:ext cx="4724400" cy="1365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/>
              <a:t>Catch 22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1900695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741" y="276225"/>
            <a:ext cx="5638800" cy="5638800"/>
          </a:xfrm>
        </p:spPr>
      </p:pic>
      <p:sp>
        <p:nvSpPr>
          <p:cNvPr id="5" name="TextBox 4"/>
          <p:cNvSpPr txBox="1"/>
          <p:nvPr/>
        </p:nvSpPr>
        <p:spPr>
          <a:xfrm>
            <a:off x="771525" y="6067425"/>
            <a:ext cx="8763000" cy="78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How can you learn high-level abstraction like “cat” without first learning about fur, paws, texture, color, shapes, edges...?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12760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 smtClean="0"/>
              <a:t>Bottom-up Development</a:t>
            </a:r>
            <a:endParaRPr lang="en-US" dirty="0"/>
          </a:p>
        </p:txBody>
      </p:sp>
      <p:pic>
        <p:nvPicPr>
          <p:cNvPr id="4" name="Content Placeholder 3" descr="OKA_F_04-10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9" r="-400" b="29164"/>
          <a:stretch/>
        </p:blipFill>
        <p:spPr>
          <a:xfrm>
            <a:off x="390525" y="1343025"/>
            <a:ext cx="5261401" cy="3810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46" y="5062600"/>
            <a:ext cx="5038725" cy="1995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925" y="4181793"/>
            <a:ext cx="4395412" cy="287623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 flipV="1">
            <a:off x="7019925" y="5000625"/>
            <a:ext cx="1143000" cy="7620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5651926" y="1343025"/>
            <a:ext cx="4111199" cy="2522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Short-circuit the catch-22:</a:t>
            </a:r>
          </a:p>
          <a:p>
            <a:endParaRPr lang="en-US" sz="2400" dirty="0"/>
          </a:p>
          <a:p>
            <a:r>
              <a:rPr lang="en-US" sz="2400" dirty="0" smtClean="0"/>
              <a:t>Progressively learn deeper layers:</a:t>
            </a:r>
          </a:p>
          <a:p>
            <a:endParaRPr lang="en-US" sz="2400" dirty="0" smtClean="0"/>
          </a:p>
          <a:p>
            <a:r>
              <a:rPr lang="en-US" sz="2400" dirty="0" smtClean="0"/>
              <a:t>each layer learns to encode / predict the one below it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43151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 smtClean="0"/>
              <a:t>Bottom-up Development</a:t>
            </a:r>
            <a:endParaRPr lang="en-US" dirty="0"/>
          </a:p>
        </p:txBody>
      </p:sp>
      <p:pic>
        <p:nvPicPr>
          <p:cNvPr id="4" name="Content Placeholder 3" descr="OKA_F_04-10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9" r="-400" b="29164"/>
          <a:stretch/>
        </p:blipFill>
        <p:spPr>
          <a:xfrm>
            <a:off x="390525" y="1343025"/>
            <a:ext cx="5261401" cy="3810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46" y="5062600"/>
            <a:ext cx="5038725" cy="1995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925" y="4181793"/>
            <a:ext cx="4395412" cy="287623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 flipV="1">
            <a:off x="7019925" y="5000625"/>
            <a:ext cx="1143000" cy="7620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5651926" y="1343025"/>
            <a:ext cx="4111199" cy="2522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Short-circuit the catch-22:</a:t>
            </a:r>
          </a:p>
          <a:p>
            <a:endParaRPr lang="en-US" sz="2400" dirty="0"/>
          </a:p>
          <a:p>
            <a:r>
              <a:rPr lang="en-US" sz="2400" dirty="0" smtClean="0"/>
              <a:t>Progressively learn deeper layers:</a:t>
            </a:r>
          </a:p>
          <a:p>
            <a:endParaRPr lang="en-US" sz="2400" dirty="0" smtClean="0"/>
          </a:p>
          <a:p>
            <a:r>
              <a:rPr lang="en-US" sz="2400" dirty="0" smtClean="0"/>
              <a:t>each layer learns to encode / predict the one below it</a:t>
            </a:r>
            <a:endParaRPr lang="en-US" sz="2400" dirty="0"/>
          </a:p>
        </p:txBody>
      </p:sp>
      <p:sp>
        <p:nvSpPr>
          <p:cNvPr id="3" name="&quot;No&quot; Symbol 2"/>
          <p:cNvSpPr/>
          <p:nvPr/>
        </p:nvSpPr>
        <p:spPr bwMode="auto">
          <a:xfrm>
            <a:off x="1685925" y="301626"/>
            <a:ext cx="6908799" cy="6908799"/>
          </a:xfrm>
          <a:prstGeom prst="noSmoking">
            <a:avLst>
              <a:gd name="adj" fmla="val 5703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504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 High-Level Abstractions </a:t>
            </a:r>
            <a:r>
              <a:rPr lang="en-US" i="1" dirty="0" smtClean="0"/>
              <a:t>NOW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42" y="1770066"/>
            <a:ext cx="5983283" cy="2849559"/>
          </a:xfrm>
        </p:spPr>
        <p:txBody>
          <a:bodyPr/>
          <a:lstStyle/>
          <a:p>
            <a:pPr marL="107916" indent="0">
              <a:buNone/>
            </a:pPr>
            <a:r>
              <a:rPr lang="en-US" sz="2800" dirty="0" smtClean="0"/>
              <a:t>First layers learn low-level features, replicated across visual space</a:t>
            </a:r>
          </a:p>
          <a:p>
            <a:pPr marL="107916" indent="0">
              <a:buNone/>
            </a:pPr>
            <a:endParaRPr lang="en-US" sz="300" dirty="0" smtClean="0"/>
          </a:p>
          <a:p>
            <a:pPr marL="107916" indent="0">
              <a:buNone/>
            </a:pPr>
            <a:r>
              <a:rPr lang="en-US" sz="2800" dirty="0" smtClean="0"/>
              <a:t>These are </a:t>
            </a:r>
            <a:r>
              <a:rPr lang="en-US" sz="2800" i="1" dirty="0" smtClean="0"/>
              <a:t>bad</a:t>
            </a:r>
            <a:r>
              <a:rPr lang="en-US" sz="2800" dirty="0" smtClean="0"/>
              <a:t> at predicting regular motion of stable object features: need </a:t>
            </a:r>
            <a:r>
              <a:rPr lang="en-US" sz="2800" b="1" dirty="0" smtClean="0"/>
              <a:t>invariant object</a:t>
            </a:r>
            <a:r>
              <a:rPr lang="en-US" sz="2800" dirty="0" smtClean="0"/>
              <a:t> and </a:t>
            </a:r>
            <a:r>
              <a:rPr lang="en-US" sz="2800" b="1" dirty="0" smtClean="0"/>
              <a:t>motion trajectory</a:t>
            </a:r>
            <a:r>
              <a:rPr lang="en-US" sz="2800" dirty="0" smtClean="0"/>
              <a:t> representations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0340"/>
          <a:stretch/>
        </p:blipFill>
        <p:spPr>
          <a:xfrm>
            <a:off x="6486525" y="1800225"/>
            <a:ext cx="3514724" cy="25953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3242" y="4924425"/>
            <a:ext cx="9336083" cy="2331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7916" lvl="0" hangingPunct="1">
              <a:spcAft>
                <a:spcPts val="1425"/>
              </a:spcAft>
            </a:pPr>
            <a:r>
              <a:rPr lang="en-US" sz="2800" kern="0" dirty="0" smtClean="0">
                <a:solidFill>
                  <a:srgbClr val="000000"/>
                </a:solidFill>
                <a:latin typeface="Arial"/>
              </a:rPr>
              <a:t>(it is the </a:t>
            </a:r>
            <a:r>
              <a:rPr lang="en-US" sz="2800" i="1" kern="0" dirty="0" smtClean="0">
                <a:solidFill>
                  <a:srgbClr val="000000"/>
                </a:solidFill>
                <a:latin typeface="Arial"/>
              </a:rPr>
              <a:t>same</a:t>
            </a:r>
            <a:r>
              <a:rPr lang="en-US" sz="2800" kern="0" dirty="0" smtClean="0">
                <a:solidFill>
                  <a:srgbClr val="000000"/>
                </a:solidFill>
                <a:latin typeface="Arial"/>
              </a:rPr>
              <a:t> object over time!  it is moving in the </a:t>
            </a:r>
            <a:r>
              <a:rPr lang="en-US" sz="2800" i="1" kern="0" dirty="0" smtClean="0">
                <a:solidFill>
                  <a:srgbClr val="000000"/>
                </a:solidFill>
                <a:latin typeface="Arial"/>
              </a:rPr>
              <a:t>same</a:t>
            </a:r>
            <a:r>
              <a:rPr lang="en-US" sz="2800" kern="0" dirty="0" smtClean="0">
                <a:solidFill>
                  <a:srgbClr val="000000"/>
                </a:solidFill>
                <a:latin typeface="Arial"/>
              </a:rPr>
              <a:t> way over time </a:t>
            </a:r>
            <a:r>
              <a:rPr lang="mr-IN" sz="2800" kern="0" dirty="0" smtClean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800" kern="0" dirty="0" smtClean="0">
                <a:solidFill>
                  <a:srgbClr val="000000"/>
                </a:solidFill>
                <a:latin typeface="Arial"/>
              </a:rPr>
              <a:t> need the </a:t>
            </a:r>
            <a:r>
              <a:rPr lang="en-US" sz="2800" i="1" kern="0" dirty="0" smtClean="0">
                <a:solidFill>
                  <a:srgbClr val="000000"/>
                </a:solidFill>
                <a:latin typeface="Arial"/>
              </a:rPr>
              <a:t>same</a:t>
            </a:r>
            <a:r>
              <a:rPr lang="en-US" sz="2800" kern="0" dirty="0" smtClean="0">
                <a:solidFill>
                  <a:srgbClr val="000000"/>
                </a:solidFill>
                <a:latin typeface="Arial"/>
              </a:rPr>
              <a:t> representations!)</a:t>
            </a:r>
            <a:endParaRPr lang="en-US" sz="2800" kern="0" dirty="0">
              <a:solidFill>
                <a:srgbClr val="000000"/>
              </a:solidFill>
              <a:latin typeface="Arial"/>
            </a:endParaRPr>
          </a:p>
          <a:p>
            <a:pPr marL="107916" lvl="0" hangingPunct="1">
              <a:spcAft>
                <a:spcPts val="1425"/>
              </a:spcAft>
            </a:pPr>
            <a:r>
              <a:rPr lang="en-US" sz="2800" kern="0" dirty="0" smtClean="0">
                <a:solidFill>
                  <a:srgbClr val="000000"/>
                </a:solidFill>
                <a:latin typeface="Arial"/>
              </a:rPr>
              <a:t>(and </a:t>
            </a:r>
            <a:r>
              <a:rPr lang="en-US" sz="2800" kern="0" dirty="0">
                <a:solidFill>
                  <a:srgbClr val="000000"/>
                </a:solidFill>
                <a:latin typeface="Arial"/>
              </a:rPr>
              <a:t>residual errors do not provide meaningful basis for learning higher-level </a:t>
            </a:r>
            <a:r>
              <a:rPr lang="en-US" sz="2800" kern="0" dirty="0" smtClean="0">
                <a:solidFill>
                  <a:srgbClr val="000000"/>
                </a:solidFill>
                <a:latin typeface="Arial"/>
              </a:rPr>
              <a:t>abstractions)</a:t>
            </a:r>
            <a:endParaRPr lang="en-US" sz="2800" kern="0" dirty="0">
              <a:solidFill>
                <a:srgbClr val="000000"/>
              </a:solidFill>
              <a:latin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977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736600"/>
          </a:xfrm>
        </p:spPr>
        <p:txBody>
          <a:bodyPr/>
          <a:lstStyle/>
          <a:p>
            <a:r>
              <a:rPr lang="en-US" dirty="0" smtClean="0"/>
              <a:t>Three Key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42" y="1343026"/>
            <a:ext cx="9067799" cy="5416554"/>
          </a:xfrm>
        </p:spPr>
        <p:txBody>
          <a:bodyPr/>
          <a:lstStyle/>
          <a:p>
            <a:pPr marL="107916" indent="0">
              <a:spcAft>
                <a:spcPts val="0"/>
              </a:spcAft>
              <a:buNone/>
            </a:pPr>
            <a:r>
              <a:rPr lang="en-US" sz="2800" dirty="0" smtClean="0"/>
              <a:t>1. Compact high-level representations (</a:t>
            </a:r>
            <a:r>
              <a:rPr lang="en-US" sz="2800" i="1" dirty="0" smtClean="0"/>
              <a:t>What</a:t>
            </a:r>
            <a:r>
              <a:rPr lang="en-US" sz="2800" dirty="0" smtClean="0"/>
              <a:t>, </a:t>
            </a:r>
            <a:r>
              <a:rPr lang="en-US" sz="2800" i="1" dirty="0" smtClean="0"/>
              <a:t>Where</a:t>
            </a:r>
            <a:r>
              <a:rPr lang="en-US" sz="2800" dirty="0" smtClean="0"/>
              <a:t>) needed </a:t>
            </a:r>
            <a:r>
              <a:rPr lang="en-US" sz="2800" dirty="0"/>
              <a:t>for</a:t>
            </a:r>
            <a:r>
              <a:rPr lang="en-US" sz="2800" dirty="0" smtClean="0"/>
              <a:t> effective prediction at lowest levels: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Short-cut</a:t>
            </a:r>
            <a:r>
              <a:rPr lang="en-US" sz="2400" dirty="0" smtClean="0"/>
              <a:t> top-down projections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E</a:t>
            </a:r>
            <a:r>
              <a:rPr lang="en-US" sz="2400" dirty="0" smtClean="0"/>
              <a:t>arliest possible learning of abstractions</a:t>
            </a:r>
          </a:p>
          <a:p>
            <a:pPr marL="107916" indent="0">
              <a:lnSpc>
                <a:spcPct val="100000"/>
              </a:lnSpc>
              <a:spcAft>
                <a:spcPts val="0"/>
              </a:spcAft>
              <a:buNone/>
            </a:pPr>
            <a:endParaRPr lang="en-US" sz="1050" dirty="0" smtClean="0"/>
          </a:p>
          <a:p>
            <a:pPr marL="107916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800" dirty="0" smtClean="0"/>
              <a:t>2. Shared “projection screen” where different visual pathways collaborate to create full prediction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 smtClean="0"/>
              <a:t>Allows full prediction to be solved with separate, specialized  </a:t>
            </a:r>
            <a:r>
              <a:rPr lang="en-US" sz="2400" dirty="0"/>
              <a:t>pathways</a:t>
            </a:r>
          </a:p>
          <a:p>
            <a:pPr marL="107916" indent="0">
              <a:lnSpc>
                <a:spcPct val="100000"/>
              </a:lnSpc>
              <a:spcAft>
                <a:spcPts val="0"/>
              </a:spcAft>
              <a:buNone/>
            </a:pPr>
            <a:endParaRPr lang="en-US" sz="1400" dirty="0" smtClean="0"/>
          </a:p>
          <a:p>
            <a:pPr marL="107916" indent="0">
              <a:spcAft>
                <a:spcPts val="0"/>
              </a:spcAft>
              <a:buNone/>
            </a:pPr>
            <a:r>
              <a:rPr lang="en-US" sz="2800" dirty="0" smtClean="0"/>
              <a:t>3. Partition prediction error progressively, </a:t>
            </a:r>
            <a:r>
              <a:rPr lang="en-US" sz="2800" dirty="0" err="1" smtClean="0"/>
              <a:t>opportun-istically</a:t>
            </a:r>
            <a:r>
              <a:rPr lang="en-US" sz="2800" dirty="0" smtClean="0"/>
              <a:t>, to develop separable abstract pathways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E</a:t>
            </a:r>
            <a:r>
              <a:rPr lang="en-US" sz="2400" dirty="0" smtClean="0"/>
              <a:t>asy to develop abstract </a:t>
            </a:r>
            <a:r>
              <a:rPr lang="en-US" sz="2400" i="1" dirty="0" smtClean="0"/>
              <a:t>Where</a:t>
            </a:r>
            <a:r>
              <a:rPr lang="en-US" sz="2400" dirty="0" smtClean="0"/>
              <a:t> pathway </a:t>
            </a:r>
            <a:r>
              <a:rPr lang="mr-IN" sz="2400" dirty="0" smtClean="0"/>
              <a:t>–</a:t>
            </a:r>
            <a:r>
              <a:rPr lang="en-US" sz="2400" dirty="0" smtClean="0"/>
              <a:t> do this first!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 smtClean="0"/>
              <a:t>Residual then concentrates </a:t>
            </a:r>
            <a:r>
              <a:rPr lang="en-US" sz="2400" i="1" dirty="0" smtClean="0"/>
              <a:t>What</a:t>
            </a:r>
            <a:r>
              <a:rPr lang="en-US" sz="2400" dirty="0" smtClean="0"/>
              <a:t> information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Also need </a:t>
            </a:r>
            <a:r>
              <a:rPr lang="en-US" sz="2400" i="1" dirty="0"/>
              <a:t>What*Where</a:t>
            </a:r>
            <a:r>
              <a:rPr lang="en-US" sz="2400" dirty="0"/>
              <a:t> binding pathway: V3, MT, DP</a:t>
            </a:r>
            <a:r>
              <a:rPr lang="en-US" sz="2400" dirty="0" smtClean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1979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27000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Pulvinar</a:t>
            </a:r>
            <a:r>
              <a:rPr lang="en-US" dirty="0" smtClean="0"/>
              <a:t> = Projection Screen</a:t>
            </a:r>
            <a:br>
              <a:rPr lang="en-US" dirty="0" smtClean="0"/>
            </a:br>
            <a:r>
              <a:rPr lang="en-US" sz="2800" dirty="0" smtClean="0"/>
              <a:t>(c.f. Mumford, 1991 “blackboard”)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2105025"/>
            <a:ext cx="5887720" cy="4648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86525" y="2105025"/>
            <a:ext cx="3200400" cy="4142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Pulvinar</a:t>
            </a:r>
            <a:r>
              <a:rPr lang="en-US" sz="2000" dirty="0" smtClean="0"/>
              <a:t> receives connections from all over visual cortex</a:t>
            </a:r>
          </a:p>
          <a:p>
            <a:endParaRPr lang="en-US" sz="2000" dirty="0"/>
          </a:p>
          <a:p>
            <a:r>
              <a:rPr lang="en-US" sz="2000" dirty="0" smtClean="0"/>
              <a:t>and projects back out to these same areas</a:t>
            </a:r>
          </a:p>
          <a:p>
            <a:endParaRPr lang="en-US" sz="2000" dirty="0"/>
          </a:p>
          <a:p>
            <a:r>
              <a:rPr lang="en-US" sz="2000" dirty="0" smtClean="0"/>
              <a:t>Two qualitative </a:t>
            </a:r>
            <a:r>
              <a:rPr lang="en-US" sz="2000" dirty="0" smtClean="0"/>
              <a:t>inputs: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1. Few strong driving inputs </a:t>
            </a:r>
            <a:r>
              <a:rPr lang="mr-IN" sz="2000" dirty="0" smtClean="0"/>
              <a:t>–</a:t>
            </a:r>
            <a:r>
              <a:rPr lang="en-US" sz="2000" dirty="0" smtClean="0"/>
              <a:t> feedforward</a:t>
            </a:r>
          </a:p>
          <a:p>
            <a:endParaRPr lang="en-US" sz="2000" dirty="0" smtClean="0"/>
          </a:p>
          <a:p>
            <a:r>
              <a:rPr lang="en-US" sz="2000" dirty="0" smtClean="0"/>
              <a:t>2. Many weaker feedback  “modulatory” connections  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3057525" y="2486025"/>
            <a:ext cx="20574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Pulvinar</a:t>
            </a:r>
            <a:r>
              <a:rPr lang="en-US" dirty="0" smtClean="0">
                <a:solidFill>
                  <a:schemeClr val="bg1"/>
                </a:solidFill>
              </a:rPr>
              <a:t>!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400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Thalamocortical</a:t>
            </a:r>
            <a:r>
              <a:rPr lang="en-US" dirty="0" smtClean="0"/>
              <a:t> Loop Biology</a:t>
            </a:r>
            <a:br>
              <a:rPr lang="en-US" dirty="0" smtClean="0"/>
            </a:br>
            <a:r>
              <a:rPr lang="en-US" sz="2800" dirty="0" smtClean="0"/>
              <a:t>(Sherman &amp; </a:t>
            </a:r>
            <a:r>
              <a:rPr lang="en-US" sz="2800" dirty="0" err="1" smtClean="0"/>
              <a:t>Guillery</a:t>
            </a:r>
            <a:r>
              <a:rPr lang="en-US" sz="2800" dirty="0" smtClean="0"/>
              <a:t>, 2006)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>
          <a:xfrm>
            <a:off x="466725" y="1724025"/>
            <a:ext cx="9067799" cy="4255584"/>
          </a:xfrm>
        </p:spPr>
      </p:pic>
      <p:sp>
        <p:nvSpPr>
          <p:cNvPr id="3" name="TextBox 2"/>
          <p:cNvSpPr txBox="1"/>
          <p:nvPr/>
        </p:nvSpPr>
        <p:spPr>
          <a:xfrm>
            <a:off x="314325" y="6067425"/>
            <a:ext cx="9601200" cy="1018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What is function of strong feedforward driver vs. weaker feedback pathway?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60896" y="4391025"/>
            <a:ext cx="12954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FF</a:t>
            </a:r>
          </a:p>
          <a:p>
            <a:r>
              <a:rPr lang="en-US" dirty="0" smtClean="0"/>
              <a:t>Driver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93162" y="2910433"/>
            <a:ext cx="5334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5IB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784872" y="4619625"/>
            <a:ext cx="12954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Weak</a:t>
            </a:r>
          </a:p>
          <a:p>
            <a:r>
              <a:rPr lang="en-US" dirty="0" smtClean="0"/>
              <a:t>FB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8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799"/>
          </a:xfrm>
        </p:spPr>
        <p:txBody>
          <a:bodyPr/>
          <a:lstStyle/>
          <a:p>
            <a:r>
              <a:rPr lang="en-US" dirty="0" err="1" smtClean="0"/>
              <a:t>DeepLeabra</a:t>
            </a:r>
            <a:r>
              <a:rPr lang="en-US" dirty="0" smtClean="0"/>
              <a:t> Predictive Learning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45" y="1192952"/>
            <a:ext cx="7597610" cy="4188674"/>
          </a:xfrm>
        </p:spPr>
      </p:pic>
      <p:sp>
        <p:nvSpPr>
          <p:cNvPr id="5" name="TextBox 4"/>
          <p:cNvSpPr txBox="1"/>
          <p:nvPr/>
        </p:nvSpPr>
        <p:spPr>
          <a:xfrm>
            <a:off x="541341" y="5534025"/>
            <a:ext cx="8991600" cy="1374606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 smtClean="0"/>
              <a:t>- Deep neocortical layers generate prediction using prior context (SRN)</a:t>
            </a:r>
          </a:p>
          <a:p>
            <a:r>
              <a:rPr lang="en-US" sz="2200" dirty="0" smtClean="0"/>
              <a:t>- Activate </a:t>
            </a:r>
            <a:r>
              <a:rPr lang="en-US" sz="2200" dirty="0" err="1" smtClean="0"/>
              <a:t>Pulvinar</a:t>
            </a:r>
            <a:r>
              <a:rPr lang="en-US" sz="2200" dirty="0" smtClean="0"/>
              <a:t> with prediction in minus phase (first 75 </a:t>
            </a:r>
            <a:r>
              <a:rPr lang="en-US" sz="2200" dirty="0" err="1" smtClean="0"/>
              <a:t>msec</a:t>
            </a:r>
            <a:r>
              <a:rPr lang="en-US" sz="2200" dirty="0" smtClean="0"/>
              <a:t>)</a:t>
            </a:r>
          </a:p>
          <a:p>
            <a:r>
              <a:rPr lang="en-US" sz="2200" dirty="0" smtClean="0"/>
              <a:t>- V1 5IB (intrinsic bursting, at alpha) drives plus phase (last 25 </a:t>
            </a:r>
            <a:r>
              <a:rPr lang="en-US" sz="2200" dirty="0" err="1" smtClean="0"/>
              <a:t>msec</a:t>
            </a:r>
            <a:r>
              <a:rPr lang="en-US" sz="2200" dirty="0" smtClean="0"/>
              <a:t>)</a:t>
            </a:r>
          </a:p>
          <a:p>
            <a:r>
              <a:rPr lang="en-US" sz="2200" dirty="0" smtClean="0"/>
              <a:t>- Error-driven learning on temporal difference improves prediction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919" y="1185641"/>
            <a:ext cx="2364740" cy="1528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483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193799"/>
          </a:xfrm>
        </p:spPr>
        <p:txBody>
          <a:bodyPr/>
          <a:lstStyle/>
          <a:p>
            <a:r>
              <a:rPr lang="en-US" dirty="0" smtClean="0"/>
              <a:t>The Mystery </a:t>
            </a:r>
            <a:r>
              <a:rPr lang="en-US" smtClean="0"/>
              <a:t>of (Knowledge) Development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925" y="1770066"/>
            <a:ext cx="4581525" cy="34361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88" y="1770066"/>
            <a:ext cx="4581525" cy="3436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33388" y="5381625"/>
            <a:ext cx="9263062" cy="150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</a:t>
            </a:r>
            <a:r>
              <a:rPr lang="en-US" sz="2200" dirty="0" smtClean="0"/>
              <a:t>he first ~6 months: passive, but intent, staring at the world moving by..</a:t>
            </a:r>
          </a:p>
          <a:p>
            <a:endParaRPr lang="en-US" sz="1600" dirty="0"/>
          </a:p>
          <a:p>
            <a:r>
              <a:rPr lang="en-US" sz="2200" dirty="0" smtClean="0"/>
              <a:t>And yet, so much is learned: the foundation for everything we know..</a:t>
            </a:r>
          </a:p>
          <a:p>
            <a:endParaRPr lang="en-US" sz="1600" dirty="0"/>
          </a:p>
          <a:p>
            <a:r>
              <a:rPr lang="en-US" sz="2200" dirty="0" smtClean="0"/>
              <a:t>How does this happen!?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5394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799"/>
          </a:xfrm>
        </p:spPr>
        <p:txBody>
          <a:bodyPr/>
          <a:lstStyle/>
          <a:p>
            <a:r>
              <a:rPr lang="en-US" dirty="0" err="1" smtClean="0"/>
              <a:t>DeepLeabra</a:t>
            </a:r>
            <a:r>
              <a:rPr lang="en-US" dirty="0" smtClean="0"/>
              <a:t> Problems and </a:t>
            </a:r>
            <a:r>
              <a:rPr lang="en-US" dirty="0" err="1" smtClean="0"/>
              <a:t>Solns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45" y="1192952"/>
            <a:ext cx="7597610" cy="4188674"/>
          </a:xfrm>
        </p:spPr>
      </p:pic>
      <p:sp>
        <p:nvSpPr>
          <p:cNvPr id="5" name="TextBox 4"/>
          <p:cNvSpPr txBox="1"/>
          <p:nvPr/>
        </p:nvSpPr>
        <p:spPr>
          <a:xfrm>
            <a:off x="512767" y="5534025"/>
            <a:ext cx="8991600" cy="1692835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 smtClean="0"/>
              <a:t>- Always represent / process the current input: superficial layers</a:t>
            </a:r>
          </a:p>
          <a:p>
            <a:r>
              <a:rPr lang="en-US" sz="2200" dirty="0" smtClean="0"/>
              <a:t>- Yet force system to make a true prediction (“about the future”):</a:t>
            </a:r>
          </a:p>
          <a:p>
            <a:r>
              <a:rPr lang="en-US" sz="2200" dirty="0"/>
              <a:t> </a:t>
            </a:r>
            <a:r>
              <a:rPr lang="en-US" sz="2200" dirty="0" smtClean="0"/>
              <a:t>  deep layers, cutoff from current input, rely on prior context</a:t>
            </a:r>
          </a:p>
          <a:p>
            <a:r>
              <a:rPr lang="en-US" sz="2200" dirty="0" smtClean="0"/>
              <a:t>- Error signal available to everyone, everywhere: temporal difference</a:t>
            </a:r>
          </a:p>
          <a:p>
            <a:r>
              <a:rPr lang="en-US" sz="2200" dirty="0"/>
              <a:t> </a:t>
            </a:r>
            <a:r>
              <a:rPr lang="en-US" sz="2200" dirty="0" smtClean="0"/>
              <a:t>  much simpler than explicit error-coding; integrates all forms of error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919" y="1185641"/>
            <a:ext cx="2364740" cy="1528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367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1089324"/>
          </a:xfrm>
        </p:spPr>
        <p:txBody>
          <a:bodyPr/>
          <a:lstStyle/>
          <a:p>
            <a:r>
              <a:rPr lang="en-US" dirty="0" smtClean="0"/>
              <a:t>What-Where-Integration Model</a:t>
            </a:r>
            <a:br>
              <a:rPr lang="en-US" dirty="0" smtClean="0"/>
            </a:br>
            <a:r>
              <a:rPr lang="en-US" sz="2400" dirty="0" smtClean="0"/>
              <a:t>(O’Reilly, </a:t>
            </a:r>
            <a:r>
              <a:rPr lang="en-US" sz="2400" dirty="0" err="1" smtClean="0"/>
              <a:t>Wyatte</a:t>
            </a:r>
            <a:r>
              <a:rPr lang="en-US" sz="2400" dirty="0" smtClean="0"/>
              <a:t> &amp; </a:t>
            </a:r>
            <a:r>
              <a:rPr lang="en-US" sz="2400" dirty="0" err="1" smtClean="0"/>
              <a:t>Rohrlich</a:t>
            </a:r>
            <a:r>
              <a:rPr lang="en-US" sz="2400" dirty="0" smtClean="0"/>
              <a:t>, submitted)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1668438"/>
            <a:ext cx="6400800" cy="5422779"/>
          </a:xfrm>
        </p:spPr>
      </p:pic>
      <p:sp>
        <p:nvSpPr>
          <p:cNvPr id="6" name="TextBox 5"/>
          <p:cNvSpPr txBox="1"/>
          <p:nvPr/>
        </p:nvSpPr>
        <p:spPr>
          <a:xfrm>
            <a:off x="4290693" y="6524625"/>
            <a:ext cx="1214055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Pulvinar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72325" y="1837572"/>
            <a:ext cx="2667000" cy="5039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Separable pathways</a:t>
            </a:r>
          </a:p>
          <a:p>
            <a:endParaRPr lang="en-US" dirty="0"/>
          </a:p>
          <a:p>
            <a:r>
              <a:rPr lang="en-US" dirty="0" smtClean="0"/>
              <a:t>Where develops first using location blobs</a:t>
            </a:r>
          </a:p>
          <a:p>
            <a:endParaRPr lang="en-US" dirty="0"/>
          </a:p>
          <a:p>
            <a:r>
              <a:rPr lang="en-US" dirty="0" smtClean="0"/>
              <a:t>What*Where needed for binding two streams</a:t>
            </a:r>
          </a:p>
          <a:p>
            <a:endParaRPr lang="en-US" dirty="0"/>
          </a:p>
          <a:p>
            <a:r>
              <a:rPr lang="en-US" dirty="0" smtClean="0"/>
              <a:t>What takes longest, requires other errors to be factored out first</a:t>
            </a:r>
          </a:p>
          <a:p>
            <a:endParaRPr lang="en-US" dirty="0"/>
          </a:p>
          <a:p>
            <a:r>
              <a:rPr lang="en-US" dirty="0" err="1" smtClean="0"/>
              <a:t>Pulvinar</a:t>
            </a:r>
            <a:r>
              <a:rPr lang="en-US" dirty="0" smtClean="0"/>
              <a:t> is shared projection screen for predictions</a:t>
            </a:r>
          </a:p>
          <a:p>
            <a:endParaRPr lang="en-US" dirty="0"/>
          </a:p>
          <a:p>
            <a:r>
              <a:rPr lang="en-US" dirty="0" smtClean="0"/>
              <a:t>Predicts next visual input at 100 </a:t>
            </a:r>
            <a:r>
              <a:rPr lang="en-US" dirty="0" err="1" smtClean="0"/>
              <a:t>msec</a:t>
            </a:r>
            <a:r>
              <a:rPr lang="en-US" dirty="0" smtClean="0"/>
              <a:t> (10hz, alpha) frequency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270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1089324"/>
          </a:xfrm>
        </p:spPr>
        <p:txBody>
          <a:bodyPr/>
          <a:lstStyle/>
          <a:p>
            <a:r>
              <a:rPr lang="en-US" dirty="0" smtClean="0"/>
              <a:t>Pathway Interconnectivity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4" b="6155"/>
          <a:stretch/>
        </p:blipFill>
        <p:spPr>
          <a:xfrm rot="5400000">
            <a:off x="5656752" y="1138651"/>
            <a:ext cx="3959077" cy="4463675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93" y="2270900"/>
            <a:ext cx="4937760" cy="30540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0525" y="5532831"/>
            <a:ext cx="9357360" cy="139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Extensive interconnectivity between areas </a:t>
            </a:r>
            <a:r>
              <a:rPr lang="mr-IN" dirty="0" smtClean="0"/>
              <a:t>–</a:t>
            </a:r>
            <a:r>
              <a:rPr lang="en-US" dirty="0" smtClean="0"/>
              <a:t> really pathways??</a:t>
            </a:r>
          </a:p>
          <a:p>
            <a:r>
              <a:rPr lang="en-US" dirty="0" smtClean="0"/>
              <a:t>(</a:t>
            </a:r>
            <a:r>
              <a:rPr lang="en-US" dirty="0"/>
              <a:t>Freud, </a:t>
            </a:r>
            <a:r>
              <a:rPr lang="en-US" dirty="0" err="1"/>
              <a:t>Plaut</a:t>
            </a:r>
            <a:r>
              <a:rPr lang="en-US" dirty="0"/>
              <a:t>, &amp; </a:t>
            </a:r>
            <a:r>
              <a:rPr lang="en-US" dirty="0" err="1"/>
              <a:t>Behrmann</a:t>
            </a:r>
            <a:r>
              <a:rPr lang="en-US" dirty="0"/>
              <a:t>, 2016; de </a:t>
            </a:r>
            <a:r>
              <a:rPr lang="en-US" dirty="0" err="1"/>
              <a:t>Haan</a:t>
            </a:r>
            <a:r>
              <a:rPr lang="en-US" dirty="0"/>
              <a:t> &amp; </a:t>
            </a:r>
            <a:r>
              <a:rPr lang="en-US" dirty="0" err="1"/>
              <a:t>Cowey</a:t>
            </a:r>
            <a:r>
              <a:rPr lang="en-US" dirty="0"/>
              <a:t>, 2011; Schenk &amp; McIntosh, </a:t>
            </a:r>
            <a:r>
              <a:rPr lang="en-US" dirty="0" smtClean="0"/>
              <a:t>2010..)</a:t>
            </a:r>
          </a:p>
          <a:p>
            <a:endParaRPr lang="en-US" dirty="0"/>
          </a:p>
          <a:p>
            <a:r>
              <a:rPr lang="en-US" dirty="0" smtClean="0"/>
              <a:t>Dorsal has three pathways (</a:t>
            </a:r>
            <a:r>
              <a:rPr lang="en-US" dirty="0" err="1" smtClean="0"/>
              <a:t>Rizzolatti</a:t>
            </a:r>
            <a:r>
              <a:rPr lang="en-US" dirty="0" smtClean="0"/>
              <a:t> </a:t>
            </a:r>
            <a:r>
              <a:rPr lang="en-US" dirty="0"/>
              <a:t>&amp; </a:t>
            </a:r>
            <a:r>
              <a:rPr lang="en-US" dirty="0" err="1"/>
              <a:t>Matelli</a:t>
            </a:r>
            <a:r>
              <a:rPr lang="en-US" dirty="0"/>
              <a:t>, 2003; </a:t>
            </a:r>
            <a:r>
              <a:rPr lang="en-US" dirty="0" err="1"/>
              <a:t>Kravitz</a:t>
            </a:r>
            <a:r>
              <a:rPr lang="en-US" dirty="0"/>
              <a:t> et al., 2011; </a:t>
            </a:r>
            <a:r>
              <a:rPr lang="en-US" dirty="0" err="1"/>
              <a:t>Haak</a:t>
            </a:r>
            <a:r>
              <a:rPr lang="en-US" dirty="0"/>
              <a:t> &amp; Beckmann, </a:t>
            </a:r>
            <a:r>
              <a:rPr lang="en-US" dirty="0" smtClean="0"/>
              <a:t>2017)?  MT particularly ambiguous </a:t>
            </a:r>
            <a:r>
              <a:rPr lang="is-IS" dirty="0"/>
              <a:t>(</a:t>
            </a:r>
            <a:r>
              <a:rPr lang="is-IS" dirty="0" smtClean="0"/>
              <a:t>Milner </a:t>
            </a:r>
            <a:r>
              <a:rPr lang="is-IS" dirty="0"/>
              <a:t>&amp; Goodale, 2006)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39125" y="5134090"/>
            <a:ext cx="1758858" cy="294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Markov et al, 2014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32518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 smtClean="0"/>
              <a:t>Key </a:t>
            </a:r>
            <a:r>
              <a:rPr lang="en-US" smtClean="0"/>
              <a:t>Connectivity Constraints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1495425"/>
            <a:ext cx="3901440" cy="2791968"/>
          </a:xfrm>
        </p:spPr>
      </p:pic>
      <p:pic>
        <p:nvPicPr>
          <p:cNvPr id="5" name="Content Placeholder 3" descr="Screen Shot 2015-06-04 at 5.40.10 PM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70" b="-816"/>
          <a:stretch/>
        </p:blipFill>
        <p:spPr bwMode="auto">
          <a:xfrm>
            <a:off x="4395854" y="1505836"/>
            <a:ext cx="5407355" cy="202618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03242" y="4543425"/>
            <a:ext cx="9031283" cy="218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- Critical that feedforward does </a:t>
            </a:r>
            <a:r>
              <a:rPr lang="en-US" sz="2400" i="1" dirty="0" smtClean="0"/>
              <a:t>not</a:t>
            </a:r>
            <a:r>
              <a:rPr lang="en-US" sz="2400" dirty="0" smtClean="0"/>
              <a:t> project directly to deep layers: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This would short-circuit prediction process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(needs ”eyes closed” to predict)</a:t>
            </a:r>
          </a:p>
          <a:p>
            <a:endParaRPr lang="en-US" sz="1200" dirty="0"/>
          </a:p>
          <a:p>
            <a:r>
              <a:rPr lang="en-US" sz="2400" dirty="0" smtClean="0"/>
              <a:t>- Deep feedforward not useful in our model, and rare in brain</a:t>
            </a:r>
          </a:p>
          <a:p>
            <a:endParaRPr lang="en-US" sz="1100" dirty="0"/>
          </a:p>
          <a:p>
            <a:r>
              <a:rPr lang="en-US" sz="2400" dirty="0" smtClean="0"/>
              <a:t>- Deep feedback essential </a:t>
            </a:r>
            <a:r>
              <a:rPr lang="mr-IN" sz="2400" dirty="0" smtClean="0"/>
              <a:t>–</a:t>
            </a:r>
            <a:r>
              <a:rPr lang="en-US" sz="2400" dirty="0" smtClean="0"/>
              <a:t> dominates at longer distances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34306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 err="1" smtClean="0"/>
              <a:t>Goin</a:t>
            </a:r>
            <a:r>
              <a:rPr lang="en-US" dirty="0" smtClean="0"/>
              <a:t>’ to the movies!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125" y="1343025"/>
            <a:ext cx="6987992" cy="3949734"/>
          </a:xfrm>
        </p:spPr>
      </p:pic>
      <p:sp>
        <p:nvSpPr>
          <p:cNvPr id="5" name="TextBox 4"/>
          <p:cNvSpPr txBox="1"/>
          <p:nvPr/>
        </p:nvSpPr>
        <p:spPr>
          <a:xfrm>
            <a:off x="771525" y="5521358"/>
            <a:ext cx="84582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- Prediction requires coherent movies over time (not just random images)</a:t>
            </a:r>
          </a:p>
          <a:p>
            <a:r>
              <a:rPr lang="en-US" sz="2000" dirty="0" smtClean="0"/>
              <a:t>- Simple environment with stable object features and both object motion </a:t>
            </a:r>
          </a:p>
          <a:p>
            <a:r>
              <a:rPr lang="en-US" sz="2000" dirty="0" smtClean="0"/>
              <a:t>  and saccadic motion</a:t>
            </a:r>
          </a:p>
          <a:p>
            <a:r>
              <a:rPr lang="en-US" sz="2000" dirty="0" smtClean="0"/>
              <a:t>- Minimal case for maximum simplicity and predictive accuracy: </a:t>
            </a:r>
          </a:p>
          <a:p>
            <a:r>
              <a:rPr lang="en-US" sz="2000" dirty="0" smtClean="0"/>
              <a:t>  makes bugs, and gradients for model improvement, more obvious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4280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1857939"/>
            <a:ext cx="5486400" cy="5501290"/>
          </a:xfrm>
        </p:spPr>
      </p:pic>
      <p:sp>
        <p:nvSpPr>
          <p:cNvPr id="5" name="TextBox 4"/>
          <p:cNvSpPr txBox="1"/>
          <p:nvPr/>
        </p:nvSpPr>
        <p:spPr>
          <a:xfrm>
            <a:off x="5876925" y="276225"/>
            <a:ext cx="3962400" cy="3217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Bridge, Leopold, &amp; Bourne, </a:t>
            </a:r>
            <a:r>
              <a:rPr lang="en-US" dirty="0" smtClean="0"/>
              <a:t>2016: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Neonate: direct shortcut from LGN to </a:t>
            </a:r>
            <a:r>
              <a:rPr lang="en-US" dirty="0" err="1" smtClean="0"/>
              <a:t>Pim</a:t>
            </a:r>
            <a:r>
              <a:rPr lang="en-US" dirty="0"/>
              <a:t> </a:t>
            </a:r>
            <a:r>
              <a:rPr lang="en-US" dirty="0" smtClean="0"/>
              <a:t>= </a:t>
            </a:r>
            <a:r>
              <a:rPr lang="en-US" dirty="0" err="1" smtClean="0"/>
              <a:t>Pulvinar</a:t>
            </a:r>
            <a:r>
              <a:rPr lang="en-US" dirty="0" smtClean="0"/>
              <a:t> which then trains MT and </a:t>
            </a:r>
            <a:r>
              <a:rPr lang="en-US" i="1" dirty="0" smtClean="0"/>
              <a:t>Where</a:t>
            </a:r>
            <a:r>
              <a:rPr lang="en-US" dirty="0" smtClean="0"/>
              <a:t> pathway</a:t>
            </a:r>
          </a:p>
          <a:p>
            <a:endParaRPr lang="en-US" dirty="0"/>
          </a:p>
          <a:p>
            <a:r>
              <a:rPr lang="en-US" dirty="0" smtClean="0"/>
              <a:t>Adult: loses retinal shortcut, has more cortical (V1, </a:t>
            </a:r>
            <a:r>
              <a:rPr lang="en-US" dirty="0" err="1" smtClean="0"/>
              <a:t>etc</a:t>
            </a:r>
            <a:r>
              <a:rPr lang="en-US" dirty="0" smtClean="0"/>
              <a:t>) drive.</a:t>
            </a:r>
          </a:p>
          <a:p>
            <a:endParaRPr lang="en-US" dirty="0"/>
          </a:p>
          <a:p>
            <a:r>
              <a:rPr lang="en-US" dirty="0" smtClean="0"/>
              <a:t>Model: quickly learns Where pathway into LIP, predicting object motion and saccades: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789" y="3552825"/>
            <a:ext cx="3907536" cy="381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4325" y="276225"/>
            <a:ext cx="53340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Early What Development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636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 smtClean="0"/>
              <a:t>Full Model Training 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74" y="1382902"/>
            <a:ext cx="4346448" cy="37978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6674" y="5305425"/>
            <a:ext cx="8511600" cy="1828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- High accuracy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V1p prediction</a:t>
            </a:r>
            <a:r>
              <a:rPr lang="en-US" sz="2400" dirty="0" smtClean="0"/>
              <a:t>: cosine near 1 (1=perfect)</a:t>
            </a:r>
          </a:p>
          <a:p>
            <a:r>
              <a:rPr lang="en-US" sz="2400" dirty="0" smtClean="0"/>
              <a:t>- High accuracy decoding of object features in TEO for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trained objects, significant generalization to test objects</a:t>
            </a:r>
          </a:p>
          <a:p>
            <a:r>
              <a:rPr lang="en-US" sz="2400" dirty="0" smtClean="0"/>
              <a:t>- Progression: V2 &lt; V3 &lt; V4 &lt; TEO </a:t>
            </a:r>
            <a:r>
              <a:rPr lang="mr-IN" sz="2400" dirty="0" smtClean="0"/>
              <a:t>–</a:t>
            </a:r>
            <a:r>
              <a:rPr lang="en-US" sz="2400" dirty="0" smtClean="0"/>
              <a:t> but MT much worse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than V3 </a:t>
            </a:r>
            <a:r>
              <a:rPr lang="mr-IN" sz="2400" dirty="0" smtClean="0"/>
              <a:t>–</a:t>
            </a:r>
            <a:r>
              <a:rPr lang="en-US" sz="2400" dirty="0" smtClean="0"/>
              <a:t> specialized for </a:t>
            </a:r>
            <a:r>
              <a:rPr lang="en-US" sz="2400" i="1" dirty="0" smtClean="0"/>
              <a:t>What*Where</a:t>
            </a:r>
            <a:r>
              <a:rPr lang="en-US" sz="2400" dirty="0" smtClean="0"/>
              <a:t> integration, not </a:t>
            </a:r>
            <a:r>
              <a:rPr lang="en-US" sz="2400" i="1" dirty="0" smtClean="0"/>
              <a:t>What</a:t>
            </a:r>
            <a:endParaRPr lang="en-US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961" y="1391541"/>
            <a:ext cx="4011168" cy="379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9627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 smtClean="0"/>
              <a:t>Invariant Object Representations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74" y="1343025"/>
            <a:ext cx="8795345" cy="31012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6673" y="4672872"/>
            <a:ext cx="8874367" cy="1133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- 60% of TEO units systematically selective for specific features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over broad spatial </a:t>
            </a:r>
            <a:r>
              <a:rPr lang="en-US" sz="2400" dirty="0" err="1" smtClean="0"/>
              <a:t>Pos</a:t>
            </a:r>
            <a:r>
              <a:rPr lang="en-US" sz="2400" dirty="0" smtClean="0"/>
              <a:t> tuning: invariant object reps!</a:t>
            </a:r>
          </a:p>
          <a:p>
            <a:r>
              <a:rPr lang="en-US" sz="2400" dirty="0" smtClean="0"/>
              <a:t>- 70% of MT nonselective, binding </a:t>
            </a:r>
            <a:r>
              <a:rPr lang="en-US" sz="2400" i="1" dirty="0" smtClean="0"/>
              <a:t>What*Where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544" y="6035243"/>
            <a:ext cx="5917515" cy="120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166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 smtClean="0"/>
              <a:t>Top-down TEO Important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51" y="1382902"/>
            <a:ext cx="4026294" cy="37978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8363" y="5381625"/>
            <a:ext cx="8511600" cy="1133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- V3 can manage pretty well in this simple environment vs V2</a:t>
            </a:r>
          </a:p>
          <a:p>
            <a:r>
              <a:rPr lang="en-US" sz="2400" dirty="0" smtClean="0"/>
              <a:t>- But prediction, object decoding sig better with 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TEO top-down to V2, V3 (Intact)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057" y="1391541"/>
            <a:ext cx="3998976" cy="379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223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 smtClean="0"/>
              <a:t>Development Important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50" y="1527693"/>
            <a:ext cx="4151683" cy="36174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3452" y="5381625"/>
            <a:ext cx="8769962" cy="78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- LIP (Where) </a:t>
            </a:r>
            <a:r>
              <a:rPr lang="en-US" sz="2400" dirty="0" err="1" smtClean="0"/>
              <a:t>pretraining</a:t>
            </a:r>
            <a:r>
              <a:rPr lang="en-US" sz="2400" dirty="0" smtClean="0"/>
              <a:t> improves systematic decoding in TEO</a:t>
            </a:r>
          </a:p>
          <a:p>
            <a:r>
              <a:rPr lang="en-US" sz="2400" dirty="0" smtClean="0"/>
              <a:t>- Delayed TEO (What) top-down weights = better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057" y="1435716"/>
            <a:ext cx="3998976" cy="370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2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 smtClean="0"/>
              <a:t>Invariant Object Recognition is Hard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26" y="1266826"/>
            <a:ext cx="7010400" cy="4206240"/>
          </a:xfrm>
        </p:spPr>
      </p:pic>
      <p:sp>
        <p:nvSpPr>
          <p:cNvPr id="3" name="TextBox 2"/>
          <p:cNvSpPr txBox="1"/>
          <p:nvPr/>
        </p:nvSpPr>
        <p:spPr>
          <a:xfrm>
            <a:off x="1038060" y="5628345"/>
            <a:ext cx="8039265" cy="1466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Different objects in same location share many features</a:t>
            </a:r>
          </a:p>
          <a:p>
            <a:endParaRPr lang="en-US" sz="1100" dirty="0" smtClean="0"/>
          </a:p>
          <a:p>
            <a:r>
              <a:rPr lang="en-US" sz="2400" i="1" dirty="0" smtClean="0"/>
              <a:t>Same</a:t>
            </a:r>
            <a:r>
              <a:rPr lang="en-US" sz="2400" dirty="0" smtClean="0"/>
              <a:t> object in different locations shares NO features</a:t>
            </a:r>
          </a:p>
          <a:p>
            <a:endParaRPr lang="en-US" sz="1200" dirty="0"/>
          </a:p>
          <a:p>
            <a:r>
              <a:rPr lang="en-US" sz="2400" dirty="0" err="1" smtClean="0"/>
              <a:t>Hebbian</a:t>
            </a:r>
            <a:r>
              <a:rPr lang="en-US" sz="2400" dirty="0" smtClean="0"/>
              <a:t>: “fire together = wire together” </a:t>
            </a:r>
            <a:r>
              <a:rPr lang="mr-IN" sz="2400" dirty="0" smtClean="0"/>
              <a:t>–</a:t>
            </a:r>
            <a:r>
              <a:rPr lang="en-US" sz="2400" dirty="0" smtClean="0"/>
              <a:t> </a:t>
            </a:r>
            <a:r>
              <a:rPr lang="en-US" sz="2400" i="1" dirty="0" smtClean="0">
                <a:solidFill>
                  <a:srgbClr val="FF0000"/>
                </a:solidFill>
              </a:rPr>
              <a:t>exact opposite</a:t>
            </a:r>
            <a:r>
              <a:rPr lang="en-US" sz="2400" dirty="0" smtClean="0"/>
              <a:t>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6352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 smtClean="0"/>
              <a:t>Progressive Bottom-up Not Good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949" y="1571625"/>
            <a:ext cx="3872968" cy="36174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5191" y="5457825"/>
            <a:ext cx="8911073" cy="1133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- V2/3 pre = start with weights trained with V2/3 only</a:t>
            </a:r>
          </a:p>
          <a:p>
            <a:r>
              <a:rPr lang="en-US" sz="2400" dirty="0" smtClean="0"/>
              <a:t>- Higher </a:t>
            </a:r>
            <a:r>
              <a:rPr lang="en-US" sz="2400" dirty="0" err="1" smtClean="0"/>
              <a:t>pretraining</a:t>
            </a:r>
            <a:r>
              <a:rPr lang="en-US" sz="2400" dirty="0" smtClean="0"/>
              <a:t> = worse performance!</a:t>
            </a:r>
          </a:p>
          <a:p>
            <a:r>
              <a:rPr lang="en-US" sz="2400" dirty="0" smtClean="0"/>
              <a:t>- Need abstract, high-level areas shaping learning </a:t>
            </a:r>
            <a:r>
              <a:rPr lang="en-US" sz="2400" i="1" dirty="0" smtClean="0"/>
              <a:t>from the start</a:t>
            </a:r>
          </a:p>
        </p:txBody>
      </p:sp>
    </p:spTree>
    <p:extLst>
      <p:ext uri="{BB962C8B-B14F-4D97-AF65-F5344CB8AC3E}">
        <p14:creationId xmlns:p14="http://schemas.microsoft.com/office/powerpoint/2010/main" val="3679886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736600"/>
          </a:xfrm>
        </p:spPr>
        <p:txBody>
          <a:bodyPr/>
          <a:lstStyle/>
          <a:p>
            <a:r>
              <a:rPr lang="en-US" dirty="0" smtClean="0"/>
              <a:t>Summary: Three Key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42" y="1343026"/>
            <a:ext cx="9067799" cy="5416554"/>
          </a:xfrm>
        </p:spPr>
        <p:txBody>
          <a:bodyPr/>
          <a:lstStyle/>
          <a:p>
            <a:pPr marL="107916" indent="0">
              <a:spcAft>
                <a:spcPts val="0"/>
              </a:spcAft>
              <a:buNone/>
            </a:pPr>
            <a:r>
              <a:rPr lang="en-US" sz="2800" dirty="0" smtClean="0"/>
              <a:t>1. Compact high-level representations (</a:t>
            </a:r>
            <a:r>
              <a:rPr lang="en-US" sz="2800" i="1" dirty="0" smtClean="0"/>
              <a:t>What</a:t>
            </a:r>
            <a:r>
              <a:rPr lang="en-US" sz="2800" dirty="0" smtClean="0"/>
              <a:t>, </a:t>
            </a:r>
            <a:r>
              <a:rPr lang="en-US" sz="2800" i="1" dirty="0" smtClean="0"/>
              <a:t>Where</a:t>
            </a:r>
            <a:r>
              <a:rPr lang="en-US" sz="2800" dirty="0" smtClean="0"/>
              <a:t>) needed </a:t>
            </a:r>
            <a:r>
              <a:rPr lang="en-US" sz="2800" dirty="0"/>
              <a:t>for</a:t>
            </a:r>
            <a:r>
              <a:rPr lang="en-US" sz="2800" dirty="0" smtClean="0"/>
              <a:t> effective prediction at lowest levels: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Short-cut</a:t>
            </a:r>
            <a:r>
              <a:rPr lang="en-US" sz="2400" dirty="0" smtClean="0"/>
              <a:t> top-down projections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E</a:t>
            </a:r>
            <a:r>
              <a:rPr lang="en-US" sz="2400" dirty="0" smtClean="0"/>
              <a:t>arliest possible learning of abstractions</a:t>
            </a:r>
          </a:p>
          <a:p>
            <a:pPr marL="107916" indent="0">
              <a:lnSpc>
                <a:spcPct val="100000"/>
              </a:lnSpc>
              <a:spcAft>
                <a:spcPts val="0"/>
              </a:spcAft>
              <a:buNone/>
            </a:pPr>
            <a:endParaRPr lang="en-US" sz="1050" dirty="0" smtClean="0"/>
          </a:p>
          <a:p>
            <a:pPr marL="107916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800" dirty="0" smtClean="0"/>
              <a:t>2. Shared “projection screen” where different visual pathways collaborate to create full prediction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 smtClean="0"/>
              <a:t>Allows full prediction to be solved with separate, specialized  </a:t>
            </a:r>
            <a:r>
              <a:rPr lang="en-US" sz="2400" dirty="0"/>
              <a:t>pathways</a:t>
            </a:r>
          </a:p>
          <a:p>
            <a:pPr marL="107916" indent="0">
              <a:lnSpc>
                <a:spcPct val="100000"/>
              </a:lnSpc>
              <a:spcAft>
                <a:spcPts val="0"/>
              </a:spcAft>
              <a:buNone/>
            </a:pPr>
            <a:endParaRPr lang="en-US" sz="1400" dirty="0" smtClean="0"/>
          </a:p>
          <a:p>
            <a:pPr marL="107916" indent="0">
              <a:spcAft>
                <a:spcPts val="0"/>
              </a:spcAft>
              <a:buNone/>
            </a:pPr>
            <a:r>
              <a:rPr lang="en-US" sz="2800" dirty="0" smtClean="0"/>
              <a:t>3. Partition prediction error progressively, </a:t>
            </a:r>
            <a:r>
              <a:rPr lang="en-US" sz="2800" dirty="0" err="1" smtClean="0"/>
              <a:t>opportun-istically</a:t>
            </a:r>
            <a:r>
              <a:rPr lang="en-US" sz="2800" dirty="0" smtClean="0"/>
              <a:t>, to develop separable abstract pathways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E</a:t>
            </a:r>
            <a:r>
              <a:rPr lang="en-US" sz="2400" dirty="0" smtClean="0"/>
              <a:t>asy to develop abstract </a:t>
            </a:r>
            <a:r>
              <a:rPr lang="en-US" sz="2400" i="1" dirty="0" smtClean="0"/>
              <a:t>Where</a:t>
            </a:r>
            <a:r>
              <a:rPr lang="en-US" sz="2400" dirty="0" smtClean="0"/>
              <a:t> pathway </a:t>
            </a:r>
            <a:r>
              <a:rPr lang="mr-IN" sz="2400" dirty="0" smtClean="0"/>
              <a:t>–</a:t>
            </a:r>
            <a:r>
              <a:rPr lang="en-US" sz="2400" dirty="0" smtClean="0"/>
              <a:t> do this first!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 smtClean="0"/>
              <a:t>Residual then concentrates </a:t>
            </a:r>
            <a:r>
              <a:rPr lang="en-US" sz="2400" i="1" dirty="0" smtClean="0"/>
              <a:t>What</a:t>
            </a:r>
            <a:r>
              <a:rPr lang="en-US" sz="2400" dirty="0" smtClean="0"/>
              <a:t> information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 smtClean="0"/>
              <a:t>Also need </a:t>
            </a:r>
            <a:r>
              <a:rPr lang="en-US" sz="2400" i="1" dirty="0"/>
              <a:t>What*Where</a:t>
            </a:r>
            <a:r>
              <a:rPr lang="en-US" sz="2400" dirty="0"/>
              <a:t> binding </a:t>
            </a:r>
            <a:r>
              <a:rPr lang="en-US" sz="2400" dirty="0" smtClean="0"/>
              <a:t>pathway: V3, MT, DP?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9542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764549"/>
          </a:xfrm>
        </p:spPr>
        <p:txBody>
          <a:bodyPr/>
          <a:lstStyle/>
          <a:p>
            <a:r>
              <a:rPr lang="en-US" dirty="0" smtClean="0"/>
              <a:t>Key Biological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981" y="1184720"/>
            <a:ext cx="9067799" cy="4989513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 smtClean="0"/>
              <a:t>Strong, </a:t>
            </a:r>
            <a:r>
              <a:rPr lang="en-US" sz="1800" dirty="0"/>
              <a:t>synchronized, low-frequency modulation of cortex (at the alpha frequency).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Specificity of </a:t>
            </a:r>
            <a:r>
              <a:rPr lang="en-US" sz="1800" dirty="0" smtClean="0"/>
              <a:t>alpha </a:t>
            </a:r>
            <a:r>
              <a:rPr lang="en-US" sz="1800" dirty="0"/>
              <a:t>modulation to deep layers </a:t>
            </a:r>
            <a:r>
              <a:rPr lang="en-US" sz="1800" dirty="0" smtClean="0"/>
              <a:t>&amp; thalamus</a:t>
            </a:r>
            <a:r>
              <a:rPr lang="en-US" sz="1800" dirty="0"/>
              <a:t>, </a:t>
            </a:r>
            <a:r>
              <a:rPr lang="en-US" sz="1800" dirty="0" smtClean="0"/>
              <a:t>not superficial </a:t>
            </a:r>
            <a:r>
              <a:rPr lang="en-US" sz="1800" dirty="0"/>
              <a:t>layers.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Nature of deep-layer connectivity to </a:t>
            </a:r>
            <a:r>
              <a:rPr lang="en-US" sz="1800" dirty="0" err="1" smtClean="0"/>
              <a:t>pulvinar</a:t>
            </a:r>
            <a:r>
              <a:rPr lang="en-US" sz="1800" dirty="0" smtClean="0"/>
              <a:t>: numerous</a:t>
            </a:r>
            <a:r>
              <a:rPr lang="en-US" sz="1800" dirty="0"/>
              <a:t>, weaker, plastic pathway (for generating a prediction) </a:t>
            </a:r>
            <a:r>
              <a:rPr lang="en-US" sz="1800" i="1" dirty="0"/>
              <a:t>and</a:t>
            </a:r>
            <a:r>
              <a:rPr lang="en-US" sz="1800" dirty="0"/>
              <a:t> </a:t>
            </a:r>
            <a:r>
              <a:rPr lang="en-US" sz="1800" dirty="0" smtClean="0"/>
              <a:t>sparse</a:t>
            </a:r>
            <a:r>
              <a:rPr lang="en-US" sz="1800" dirty="0"/>
              <a:t>, strong, fixed pathway (for </a:t>
            </a:r>
            <a:r>
              <a:rPr lang="en-US" sz="1800" dirty="0" smtClean="0"/>
              <a:t>ground </a:t>
            </a:r>
            <a:r>
              <a:rPr lang="en-US" sz="1800" dirty="0"/>
              <a:t>truth target).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Synchronization of this strong pathway input with the alpha cycle.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Broad connectivity of </a:t>
            </a:r>
            <a:r>
              <a:rPr lang="en-US" sz="1800" dirty="0" err="1"/>
              <a:t>pulvinar</a:t>
            </a:r>
            <a:r>
              <a:rPr lang="en-US" sz="1800" dirty="0"/>
              <a:t> with different visual pathways (afferent and efferent).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 smtClean="0"/>
              <a:t>Lack of direct bottom-up superficial projections into the deep layers (would short-circuit prediction), but presence of these projections top-down (beneficial). </a:t>
            </a:r>
            <a:endParaRPr lang="en-US" sz="1800" dirty="0"/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Bidirectional (top-down and bottom-up) connectivity between superficial layers.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Early development of the </a:t>
            </a:r>
            <a:r>
              <a:rPr lang="en-US" sz="1800" i="1" dirty="0"/>
              <a:t>Where</a:t>
            </a:r>
            <a:r>
              <a:rPr lang="en-US" sz="1800" dirty="0"/>
              <a:t> (MT, LIP) pathway.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Organization into three separable (yet highly interconnected) visual pathways, particularly a third putative </a:t>
            </a:r>
            <a:r>
              <a:rPr lang="en-US" sz="1800" i="1" dirty="0" smtClean="0"/>
              <a:t>What*Where</a:t>
            </a:r>
            <a:r>
              <a:rPr lang="en-US" sz="1800" dirty="0" smtClean="0"/>
              <a:t> </a:t>
            </a:r>
            <a:r>
              <a:rPr lang="en-US" sz="1800" dirty="0"/>
              <a:t>integration pathway. 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 bwMode="auto">
          <a:xfrm>
            <a:off x="283281" y="5166301"/>
            <a:ext cx="4800599" cy="22529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9228" y="6207032"/>
            <a:ext cx="4749696" cy="1212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02964" y="5229225"/>
            <a:ext cx="4572000" cy="873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(Buffalo et al., 2011; van </a:t>
            </a:r>
            <a:r>
              <a:rPr lang="en-US" dirty="0" err="1" smtClean="0"/>
              <a:t>Kerkoerle</a:t>
            </a:r>
            <a:r>
              <a:rPr lang="en-US" dirty="0" smtClean="0"/>
              <a:t> et al., 2014; Shipp, 2003; </a:t>
            </a:r>
            <a:r>
              <a:rPr lang="en-US" dirty="0" err="1" smtClean="0"/>
              <a:t>VanRullen</a:t>
            </a:r>
            <a:r>
              <a:rPr lang="en-US" dirty="0" smtClean="0"/>
              <a:t> &amp; Koch, 2003; </a:t>
            </a:r>
            <a:r>
              <a:rPr lang="en-US" dirty="0" err="1" smtClean="0"/>
              <a:t>Luczak</a:t>
            </a:r>
            <a:r>
              <a:rPr lang="en-US" dirty="0" smtClean="0"/>
              <a:t> et al., 2013..)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90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736600"/>
          </a:xfrm>
        </p:spPr>
        <p:txBody>
          <a:bodyPr/>
          <a:lstStyle/>
          <a:p>
            <a:r>
              <a:rPr lang="en-US" dirty="0" smtClean="0"/>
              <a:t>Predictive Remapping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5" y="1354523"/>
            <a:ext cx="5458692" cy="288410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17" y="4238403"/>
            <a:ext cx="5486400" cy="30937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69469" y="1495425"/>
            <a:ext cx="3084516" cy="4518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Duhamel et al. (1992):</a:t>
            </a:r>
          </a:p>
          <a:p>
            <a:endParaRPr lang="en-US" dirty="0"/>
          </a:p>
          <a:p>
            <a:r>
              <a:rPr lang="en-US" dirty="0" smtClean="0"/>
              <a:t>LIP neurons anticipate effect of saccade, start firing for new location before fixation lands (even before saccade)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Model:</a:t>
            </a:r>
          </a:p>
          <a:p>
            <a:endParaRPr lang="en-US" dirty="0"/>
          </a:p>
          <a:p>
            <a:r>
              <a:rPr lang="en-US" dirty="0" err="1" smtClean="0"/>
              <a:t>LIPd</a:t>
            </a:r>
            <a:r>
              <a:rPr lang="en-US" dirty="0" smtClean="0"/>
              <a:t> remaps first at high, abstract level, drives top-down remapping in lower areas </a:t>
            </a:r>
            <a:r>
              <a:rPr lang="mr-IN" dirty="0" smtClean="0"/>
              <a:t>–</a:t>
            </a:r>
            <a:r>
              <a:rPr lang="en-US" dirty="0" smtClean="0"/>
              <a:t> consistent with Cavanagh et al. (2010)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9899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ig_deepleabra_wwi_pred_remap_movie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85925" y="123825"/>
            <a:ext cx="6886575" cy="6886575"/>
          </a:xfrm>
        </p:spPr>
      </p:pic>
    </p:spTree>
    <p:extLst>
      <p:ext uri="{BB962C8B-B14F-4D97-AF65-F5344CB8AC3E}">
        <p14:creationId xmlns:p14="http://schemas.microsoft.com/office/powerpoint/2010/main" val="200604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9" y="352425"/>
            <a:ext cx="9848571" cy="6705600"/>
          </a:xfrm>
        </p:spPr>
      </p:pic>
    </p:spTree>
    <p:extLst>
      <p:ext uri="{BB962C8B-B14F-4D97-AF65-F5344CB8AC3E}">
        <p14:creationId xmlns:p14="http://schemas.microsoft.com/office/powerpoint/2010/main" val="5150514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 smtClean="0"/>
              <a:t>Top-Down Vision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1304925"/>
            <a:ext cx="4691901" cy="3276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25" y="4772025"/>
            <a:ext cx="6181725" cy="26228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141" y="1304925"/>
            <a:ext cx="4678471" cy="2400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37140" y="3757100"/>
            <a:ext cx="4678471" cy="873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filling in partial </a:t>
            </a:r>
            <a:r>
              <a:rPr lang="en-US" dirty="0" err="1" smtClean="0"/>
              <a:t>obj</a:t>
            </a:r>
            <a:r>
              <a:rPr lang="en-US" dirty="0" smtClean="0"/>
              <a:t>: TEO -&gt; V2 -&gt; V1p</a:t>
            </a:r>
          </a:p>
          <a:p>
            <a:endParaRPr lang="en-US" dirty="0"/>
          </a:p>
          <a:p>
            <a:r>
              <a:rPr lang="en-US" dirty="0" smtClean="0"/>
              <a:t>High-level top-down key for perception!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8125" y="4619625"/>
            <a:ext cx="3352800" cy="1915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^ Super et al., 2001: figure region enhanced via later top-down inputs (note: 100 </a:t>
            </a:r>
            <a:r>
              <a:rPr lang="en-US" dirty="0" err="1" smtClean="0"/>
              <a:t>msec</a:t>
            </a:r>
            <a:r>
              <a:rPr lang="en-US" dirty="0" smtClean="0"/>
              <a:t>!)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Lee et al.: Various forms of top-down activation in V1,V2 -&gt;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1623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196965"/>
            <a:ext cx="9067799" cy="736600"/>
          </a:xfrm>
        </p:spPr>
        <p:txBody>
          <a:bodyPr/>
          <a:lstStyle/>
          <a:p>
            <a:r>
              <a:rPr lang="en-US" dirty="0" smtClean="0"/>
              <a:t>Explicit Error Coding?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42" y="1114425"/>
            <a:ext cx="4038600" cy="394833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925" y="1114425"/>
            <a:ext cx="4860087" cy="39483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3242" y="5229225"/>
            <a:ext cx="9336083" cy="1943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Friston</a:t>
            </a:r>
            <a:r>
              <a:rPr lang="en-US" sz="2400" dirty="0" smtClean="0"/>
              <a:t> et al: superficial neurons explicitly code prediction error.</a:t>
            </a:r>
          </a:p>
          <a:p>
            <a:endParaRPr lang="en-US" sz="1600" dirty="0" smtClean="0"/>
          </a:p>
          <a:p>
            <a:r>
              <a:rPr lang="en-US" sz="2400" dirty="0" smtClean="0"/>
              <a:t>Summerfield et al. (2008): Repetition suppressed more when expected (Rep block) vs not (Alt block)</a:t>
            </a:r>
          </a:p>
          <a:p>
            <a:endParaRPr lang="en-US" sz="1600" dirty="0"/>
          </a:p>
          <a:p>
            <a:r>
              <a:rPr lang="en-US" sz="2400" dirty="0" smtClean="0"/>
              <a:t>Model V2s: same effect via </a:t>
            </a:r>
            <a:r>
              <a:rPr lang="en-US" sz="2400" i="1" dirty="0" smtClean="0"/>
              <a:t>churn</a:t>
            </a:r>
            <a:r>
              <a:rPr lang="en-US" sz="2400" dirty="0" smtClean="0"/>
              <a:t> from prediction to actual outcome</a:t>
            </a:r>
          </a:p>
        </p:txBody>
      </p:sp>
    </p:spTree>
    <p:extLst>
      <p:ext uri="{BB962C8B-B14F-4D97-AF65-F5344CB8AC3E}">
        <p14:creationId xmlns:p14="http://schemas.microsoft.com/office/powerpoint/2010/main" val="5289105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Predictive Learning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Neocortex is massively </a:t>
            </a:r>
            <a:r>
              <a:rPr lang="en-US" sz="2800" dirty="0" err="1" smtClean="0"/>
              <a:t>bidirectionally</a:t>
            </a:r>
            <a:r>
              <a:rPr lang="en-US" sz="2800" dirty="0" smtClean="0"/>
              <a:t> interconnected: top-down from high-level abstract areas is key</a:t>
            </a:r>
          </a:p>
          <a:p>
            <a:r>
              <a:rPr lang="en-US" sz="2800" dirty="0" smtClean="0"/>
              <a:t>Catch-22 in learning high-level abstractions when lower levels are not yet developed!?</a:t>
            </a:r>
          </a:p>
          <a:p>
            <a:pPr lvl="1"/>
            <a:r>
              <a:rPr lang="en-US" sz="2400" dirty="0" smtClean="0"/>
              <a:t>Learn </a:t>
            </a:r>
            <a:r>
              <a:rPr lang="en-US" sz="2400" i="1" dirty="0" smtClean="0"/>
              <a:t>Where</a:t>
            </a:r>
            <a:r>
              <a:rPr lang="en-US" sz="2400" dirty="0" smtClean="0"/>
              <a:t> first</a:t>
            </a:r>
          </a:p>
          <a:p>
            <a:pPr lvl="1"/>
            <a:r>
              <a:rPr lang="en-US" sz="2400" dirty="0" smtClean="0"/>
              <a:t>Partition residual error into </a:t>
            </a:r>
            <a:r>
              <a:rPr lang="en-US" sz="2400" i="1" dirty="0" smtClean="0"/>
              <a:t>What, What*Where</a:t>
            </a:r>
          </a:p>
          <a:p>
            <a:r>
              <a:rPr lang="en-US" sz="2800" dirty="0" smtClean="0"/>
              <a:t>Self-organized invariant object representations in TEO: foundation for language, semantics, etc..</a:t>
            </a:r>
          </a:p>
          <a:p>
            <a:r>
              <a:rPr lang="en-US" sz="2800" dirty="0" smtClean="0"/>
              <a:t>Accounts for predictive remapping (top-down), other top-down effects, &amp; greater activation for unpredicted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505908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/ 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Scale up (3D objects, larger spatial maps..)</a:t>
            </a:r>
          </a:p>
          <a:p>
            <a:pPr lvl="1"/>
            <a:r>
              <a:rPr lang="en-US" dirty="0" smtClean="0"/>
              <a:t>CIP specialized for 3D shape </a:t>
            </a:r>
            <a:r>
              <a:rPr lang="mr-IN" dirty="0" smtClean="0"/>
              <a:t>–</a:t>
            </a:r>
            <a:r>
              <a:rPr lang="en-US" dirty="0" smtClean="0"/>
              <a:t> What*Where in 3D?</a:t>
            </a:r>
          </a:p>
          <a:p>
            <a:r>
              <a:rPr lang="en-US" dirty="0" smtClean="0"/>
              <a:t>Multiple objects and attention; physics of support, collision, occlusion</a:t>
            </a:r>
            <a:r>
              <a:rPr lang="mr-IN" dirty="0" smtClean="0"/>
              <a:t>…</a:t>
            </a:r>
            <a:r>
              <a:rPr lang="en-US" dirty="0" smtClean="0"/>
              <a:t> (</a:t>
            </a:r>
            <a:r>
              <a:rPr lang="en-US" dirty="0" err="1" smtClean="0"/>
              <a:t>Spelke</a:t>
            </a:r>
            <a:r>
              <a:rPr lang="en-US" dirty="0" smtClean="0"/>
              <a:t> et al)</a:t>
            </a:r>
          </a:p>
          <a:p>
            <a:r>
              <a:rPr lang="en-US" dirty="0" smtClean="0"/>
              <a:t>Multimodal: vision + audition joint prediction, speech forward model, word learning..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664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 smtClean="0"/>
              <a:t>Deep Convolutional Neural Nets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279525"/>
            <a:ext cx="7620000" cy="3479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541" y="4924424"/>
            <a:ext cx="8839200" cy="1828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Solve the invariant recognition problem; high performance,</a:t>
            </a:r>
          </a:p>
          <a:p>
            <a:r>
              <a:rPr lang="en-US" sz="2400" i="1" dirty="0" smtClean="0"/>
              <a:t>but</a:t>
            </a:r>
            <a:r>
              <a:rPr lang="en-US" sz="2400" dirty="0" smtClean="0"/>
              <a:t> dependent on huge datasets of hand-labeled images</a:t>
            </a:r>
          </a:p>
          <a:p>
            <a:endParaRPr lang="en-US" sz="2400" dirty="0"/>
          </a:p>
          <a:p>
            <a:r>
              <a:rPr lang="en-US" sz="2400" dirty="0"/>
              <a:t>B</a:t>
            </a:r>
            <a:r>
              <a:rPr lang="en-US" sz="2400" dirty="0" smtClean="0"/>
              <a:t>aby does not have access to these labels!</a:t>
            </a:r>
          </a:p>
          <a:p>
            <a:r>
              <a:rPr lang="en-US" sz="2400" dirty="0" smtClean="0"/>
              <a:t>(and monkey certainly doesn’t!)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3371" t="32051" b="12393"/>
          <a:stretch/>
        </p:blipFill>
        <p:spPr>
          <a:xfrm>
            <a:off x="7462841" y="3019425"/>
            <a:ext cx="21082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2090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89000"/>
          </a:xfrm>
        </p:spPr>
        <p:txBody>
          <a:bodyPr/>
          <a:lstStyle/>
          <a:p>
            <a:r>
              <a:rPr lang="en-US" dirty="0" smtClean="0"/>
              <a:t>Cognitively: What is Vision For?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5325" y="1571625"/>
            <a:ext cx="5038725" cy="3359806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77" r="-386"/>
          <a:stretch/>
        </p:blipFill>
        <p:spPr>
          <a:xfrm>
            <a:off x="619125" y="1495425"/>
            <a:ext cx="4619697" cy="4449759"/>
          </a:xfr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5343525" y="5153025"/>
            <a:ext cx="4343400" cy="1716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Vision is active, goal-driven, requires iterative, flexible parsing of complex visual scenes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619125" y="6067425"/>
            <a:ext cx="4572000" cy="113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Raven’s progressive </a:t>
            </a:r>
            <a:r>
              <a:rPr lang="en-US" sz="2400" dirty="0" err="1" smtClean="0"/>
              <a:t>matricies</a:t>
            </a:r>
            <a:r>
              <a:rPr lang="en-US" sz="2400" dirty="0" smtClean="0"/>
              <a:t>: test of general intelligence – depends on </a:t>
            </a:r>
            <a:r>
              <a:rPr lang="en-US" sz="2400" i="1" dirty="0" smtClean="0"/>
              <a:t>dynamic vision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83921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the </a:t>
            </a:r>
            <a:r>
              <a:rPr lang="en-US" dirty="0" err="1" smtClean="0"/>
              <a:t>Pulvinar</a:t>
            </a:r>
            <a:r>
              <a:rPr lang="en-US" dirty="0" smtClean="0"/>
              <a:t> the Silver Screen of the Cartesian Theater??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2105025"/>
            <a:ext cx="5887720" cy="4648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86525" y="2105025"/>
            <a:ext cx="3200400" cy="4258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We have a compelling feeling that our conscious selves are watching a movie </a:t>
            </a:r>
            <a:r>
              <a:rPr lang="mr-IN" sz="2400" dirty="0" smtClean="0"/>
              <a:t>–</a:t>
            </a:r>
            <a:r>
              <a:rPr lang="en-US" sz="2400" dirty="0" smtClean="0"/>
              <a:t> </a:t>
            </a:r>
            <a:r>
              <a:rPr lang="en-US" sz="2400" dirty="0" err="1" smtClean="0"/>
              <a:t>pulvinar</a:t>
            </a:r>
            <a:r>
              <a:rPr lang="en-US" sz="2400" dirty="0" smtClean="0"/>
              <a:t> is kind of a movie screen where all of our predictions are projected, at V1 resolution..  hmm..</a:t>
            </a:r>
          </a:p>
          <a:p>
            <a:endParaRPr lang="en-US" sz="2400" dirty="0"/>
          </a:p>
          <a:p>
            <a:r>
              <a:rPr lang="en-US" sz="2400" dirty="0" smtClean="0"/>
              <a:t>Global workspace?  Brain synchronizer?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129146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525" y="301625"/>
            <a:ext cx="9296399" cy="1262063"/>
          </a:xfrm>
        </p:spPr>
        <p:txBody>
          <a:bodyPr/>
          <a:lstStyle/>
          <a:p>
            <a:r>
              <a:rPr lang="en-US" sz="4000" dirty="0" smtClean="0"/>
              <a:t>Recurrent Processing -&gt; Consciousness</a:t>
            </a:r>
            <a:br>
              <a:rPr lang="en-US" sz="4000" dirty="0" smtClean="0"/>
            </a:br>
            <a:r>
              <a:rPr lang="en-US" sz="2800" dirty="0" smtClean="0"/>
              <a:t>(</a:t>
            </a:r>
            <a:r>
              <a:rPr lang="en-US" sz="2800" dirty="0" err="1" smtClean="0"/>
              <a:t>Lamme</a:t>
            </a:r>
            <a:r>
              <a:rPr lang="en-US" sz="2800" dirty="0" smtClean="0"/>
              <a:t>, 2006)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5" y="1800225"/>
            <a:ext cx="4191393" cy="3078159"/>
          </a:xfrm>
        </p:spPr>
      </p:pic>
      <p:pic>
        <p:nvPicPr>
          <p:cNvPr id="5" name="Content Placeholder 3"/>
          <p:cNvPicPr>
            <a:picLocks noGrp="1"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886325" y="1800225"/>
            <a:ext cx="4419600" cy="308054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Content Placeholder 2"/>
          <p:cNvSpPr>
            <a:spLocks noGrp="1"/>
          </p:cNvSpPr>
          <p:nvPr/>
        </p:nvSpPr>
        <p:spPr bwMode="auto">
          <a:xfrm>
            <a:off x="542925" y="5153025"/>
            <a:ext cx="8839200" cy="2133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31665" indent="-323749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63332" indent="-287248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9499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26663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5832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61538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3072444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529502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98655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16" indent="0">
              <a:lnSpc>
                <a:spcPct val="50000"/>
              </a:lnSpc>
              <a:buNone/>
            </a:pPr>
            <a:r>
              <a:rPr lang="en-US" sz="2000" dirty="0" smtClean="0"/>
              <a:t>Consciousness is </a:t>
            </a:r>
            <a:r>
              <a:rPr lang="en-US" sz="2000" i="1" dirty="0" smtClean="0"/>
              <a:t>Unitary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/>
              <a:t>	</a:t>
            </a:r>
            <a:r>
              <a:rPr lang="en-US" sz="2000" dirty="0" smtClean="0"/>
              <a:t>Recurrence coordinates all areas on one thing (emerges via popular vote)</a:t>
            </a:r>
            <a:endParaRPr lang="en-US" sz="2000" dirty="0"/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 smtClean="0"/>
              <a:t>Consciousness is </a:t>
            </a:r>
            <a:r>
              <a:rPr lang="en-US" sz="2000" i="1" dirty="0" smtClean="0"/>
              <a:t>Functional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 smtClean="0"/>
              <a:t>	Helps organize, prioritize behavior – “focusing” key for difficult problems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 smtClean="0"/>
              <a:t>Consciousness </a:t>
            </a:r>
            <a:r>
              <a:rPr lang="en-US" sz="2000" i="1" dirty="0"/>
              <a:t>F</a:t>
            </a:r>
            <a:r>
              <a:rPr lang="en-US" sz="2000" i="1" dirty="0" smtClean="0"/>
              <a:t>lows</a:t>
            </a:r>
          </a:p>
          <a:p>
            <a:pPr marL="107916" indent="0">
              <a:lnSpc>
                <a:spcPct val="50000"/>
              </a:lnSpc>
              <a:buNone/>
            </a:pPr>
            <a:r>
              <a:rPr lang="en-US" sz="2000" dirty="0"/>
              <a:t>	</a:t>
            </a:r>
            <a:r>
              <a:rPr lang="en-US" sz="2000" dirty="0" smtClean="0"/>
              <a:t>Temporal dynamics and information processing (multi-step cognition)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2991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>
          <a:xfrm>
            <a:off x="502923" y="232945"/>
            <a:ext cx="9068118" cy="608008"/>
          </a:xfrm>
          <a:ln/>
        </p:spPr>
        <p:txBody>
          <a:bodyPr tIns="38767"/>
          <a:lstStyle/>
          <a:p>
            <a:pPr>
              <a:tabLst>
                <a:tab pos="723151" algn="l"/>
                <a:tab pos="1446296" algn="l"/>
                <a:tab pos="2169448" algn="l"/>
                <a:tab pos="2892599" algn="l"/>
                <a:tab pos="3615747" algn="l"/>
                <a:tab pos="4338901" algn="l"/>
                <a:tab pos="5062049" algn="l"/>
                <a:tab pos="5785200" algn="l"/>
                <a:tab pos="6508348" algn="l"/>
                <a:tab pos="7231499" algn="l"/>
                <a:tab pos="7954650" algn="l"/>
                <a:tab pos="8677798" algn="l"/>
              </a:tabLst>
            </a:pPr>
            <a:r>
              <a:rPr lang="en-US" dirty="0"/>
              <a:t>Thanks To</a:t>
            </a: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47725" y="1365150"/>
            <a:ext cx="3770139" cy="5589373"/>
          </a:xfrm>
          <a:ln/>
        </p:spPr>
        <p:txBody>
          <a:bodyPr tIns="15860"/>
          <a:lstStyle/>
          <a:p>
            <a:pPr algn="ctr">
              <a:spcAft>
                <a:spcPts val="764"/>
              </a:spcAft>
              <a:buNone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600" b="1" dirty="0"/>
              <a:t>CCN Lab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Will </a:t>
            </a:r>
            <a:r>
              <a:rPr lang="en-US" sz="2200" dirty="0" smtClean="0"/>
              <a:t>Chapman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 smtClean="0"/>
              <a:t>Tom </a:t>
            </a:r>
            <a:r>
              <a:rPr lang="en-US" sz="2200" dirty="0"/>
              <a:t>Hazy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Seth Herd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 smtClean="0"/>
              <a:t>Kai Krueger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 smtClean="0"/>
              <a:t>Jessica </a:t>
            </a:r>
            <a:r>
              <a:rPr lang="en-US" sz="2200" dirty="0" err="1" smtClean="0"/>
              <a:t>Mollick</a:t>
            </a:r>
            <a:endParaRPr lang="en-US" sz="2200" dirty="0" smtClean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 smtClean="0"/>
              <a:t>Ananta Nair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b="1" dirty="0" smtClean="0"/>
              <a:t>John </a:t>
            </a:r>
            <a:r>
              <a:rPr lang="en-US" sz="2200" b="1" dirty="0" err="1" smtClean="0"/>
              <a:t>Rohrlich</a:t>
            </a:r>
            <a:endParaRPr lang="en-US" sz="2200" b="1" dirty="0" smtClean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 smtClean="0"/>
              <a:t>Jake </a:t>
            </a:r>
            <a:r>
              <a:rPr lang="en-US" sz="2200" dirty="0" err="1" smtClean="0"/>
              <a:t>Russin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b="1" dirty="0" smtClean="0"/>
              <a:t>Dean </a:t>
            </a:r>
            <a:r>
              <a:rPr lang="en-US" sz="2200" b="1" dirty="0" err="1" smtClean="0"/>
              <a:t>Wyatte</a:t>
            </a:r>
            <a:endParaRPr lang="en-US" sz="2200" b="1" dirty="0" smtClean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Maryam </a:t>
            </a:r>
            <a:r>
              <a:rPr lang="en-US" sz="2200" dirty="0" err="1" smtClean="0"/>
              <a:t>Zolfaghar</a:t>
            </a:r>
            <a:endParaRPr lang="en-US" sz="2200" dirty="0" smtClean="0"/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036982" y="3940876"/>
            <a:ext cx="4286448" cy="239185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15860" rIns="0" bIns="0">
            <a:prstTxWarp prst="textNoShape">
              <a:avLst/>
            </a:prstTxWarp>
          </a:bodyPr>
          <a:lstStyle/>
          <a:p>
            <a:pPr marL="431354" indent="-323515" algn="ctr">
              <a:spcAft>
                <a:spcPts val="752"/>
              </a:spcAft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 smtClean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Funding</a:t>
            </a:r>
            <a:endParaRPr lang="en-US" sz="2600" b="1" dirty="0">
              <a:solidFill>
                <a:srgbClr val="000000"/>
              </a:solidFill>
              <a:ea typeface="Arial Unicode MS" pitchFamily="-65" charset="0"/>
              <a:cs typeface="Arial Unicode MS" pitchFamily="-65" charset="0"/>
            </a:endParaRP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2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ONR </a:t>
            </a:r>
            <a:r>
              <a:rPr lang="en-US" sz="22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– Hawkins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2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ONR</a:t>
            </a:r>
            <a:r>
              <a:rPr lang="en-US" sz="22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 – McKenna &amp; Bello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2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IARPA</a:t>
            </a:r>
            <a:r>
              <a:rPr lang="en-US" sz="22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 – </a:t>
            </a:r>
            <a:r>
              <a:rPr lang="en-US" sz="2200" dirty="0" err="1" smtClean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ICArUS</a:t>
            </a:r>
            <a:endParaRPr lang="en-US" sz="2200" dirty="0">
              <a:solidFill>
                <a:srgbClr val="000000"/>
              </a:solidFill>
              <a:ea typeface="Arial Unicode MS" pitchFamily="-65" charset="0"/>
              <a:cs typeface="Arial Unicode MS" pitchFamily="-65" charset="0"/>
            </a:endParaRP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200" b="1" dirty="0" smtClean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NIMH</a:t>
            </a:r>
            <a:r>
              <a:rPr lang="en-US" sz="2200" dirty="0" smtClean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 </a:t>
            </a:r>
            <a:r>
              <a:rPr lang="en-US" sz="2200" dirty="0">
                <a:solidFill>
                  <a:srgbClr val="000000"/>
                </a:solidFill>
                <a:latin typeface="Times New Roman" pitchFamily="-65" charset="0"/>
                <a:ea typeface="Times New Roman" pitchFamily="-65" charset="0"/>
                <a:cs typeface="Times New Roman" pitchFamily="-65" charset="0"/>
              </a:rPr>
              <a:t>P50-MH079485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021386" y="1365150"/>
            <a:ext cx="3886200" cy="26227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15860" rIns="0" bIns="0" numCol="1" anchor="t" anchorCtr="0" compatLnSpc="1">
            <a:prstTxWarp prst="textNoShape">
              <a:avLst/>
            </a:prstTxWarp>
          </a:bodyPr>
          <a:lstStyle>
            <a:lvl1pPr marL="431665" indent="-323749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63332" indent="-287248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9499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26663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5832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61538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3072444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529502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98655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16" indent="0" algn="ctr">
              <a:lnSpc>
                <a:spcPct val="80000"/>
              </a:lnSpc>
              <a:spcAft>
                <a:spcPts val="764"/>
              </a:spcAft>
              <a:buFont typeface="Wingdings" pitchFamily="-111" charset="2"/>
              <a:buNone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600" b="1" kern="0" dirty="0" smtClean="0"/>
              <a:t>Collaborators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 smtClean="0"/>
              <a:t>Tim Curran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 smtClean="0"/>
              <a:t>Hellene </a:t>
            </a:r>
            <a:r>
              <a:rPr lang="en-US" sz="2200" kern="0" dirty="0" err="1" smtClean="0"/>
              <a:t>Devillez</a:t>
            </a:r>
            <a:endParaRPr lang="en-US" sz="2200" kern="0" dirty="0" smtClean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 smtClean="0"/>
              <a:t>David Sheinberg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 err="1" smtClean="0"/>
              <a:t>Shaobo</a:t>
            </a:r>
            <a:r>
              <a:rPr lang="en-US" sz="2200" kern="0" dirty="0" smtClean="0"/>
              <a:t> Guan</a:t>
            </a:r>
          </a:p>
        </p:txBody>
      </p:sp>
    </p:spTree>
    <p:extLst>
      <p:ext uri="{BB962C8B-B14F-4D97-AF65-F5344CB8AC3E}">
        <p14:creationId xmlns:p14="http://schemas.microsoft.com/office/powerpoint/2010/main" val="13694121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9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Functions of Deep/</a:t>
            </a:r>
            <a:r>
              <a:rPr lang="en-US" dirty="0" err="1" smtClean="0"/>
              <a:t>Thal</a:t>
            </a:r>
            <a:r>
              <a:rPr lang="en-US" dirty="0" smtClean="0"/>
              <a:t> Circuit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Attentional dynamics</a:t>
            </a:r>
          </a:p>
          <a:p>
            <a:pPr lvl="1"/>
            <a:r>
              <a:rPr lang="en-US" dirty="0" smtClean="0"/>
              <a:t>Deep layers particularly important for top-down</a:t>
            </a:r>
          </a:p>
          <a:p>
            <a:pPr lvl="1"/>
            <a:r>
              <a:rPr lang="en-US" dirty="0" smtClean="0"/>
              <a:t>Multiplicative, normalization dynamics</a:t>
            </a:r>
          </a:p>
          <a:p>
            <a:endParaRPr lang="en-US" dirty="0"/>
          </a:p>
          <a:p>
            <a:r>
              <a:rPr lang="en-US" b="1" dirty="0" smtClean="0"/>
              <a:t>Predictive learning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Context from t-1 to predict at time t (SRN)</a:t>
            </a:r>
          </a:p>
          <a:p>
            <a:pPr lvl="1"/>
            <a:r>
              <a:rPr lang="en-US" dirty="0" smtClean="0"/>
              <a:t>Time updates every 100 </a:t>
            </a:r>
            <a:r>
              <a:rPr lang="en-US" dirty="0" err="1" smtClean="0"/>
              <a:t>msec</a:t>
            </a:r>
            <a:r>
              <a:rPr lang="en-US" dirty="0" smtClean="0"/>
              <a:t> (10 Hz, alpha)</a:t>
            </a:r>
            <a:endParaRPr lang="en-US" dirty="0"/>
          </a:p>
          <a:p>
            <a:pPr lvl="1"/>
            <a:r>
              <a:rPr lang="en-US" dirty="0" smtClean="0"/>
              <a:t>Thalamic relay cells (TRC) are substrate for local auto-encoder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80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Attentional Dynamics</a:t>
            </a:r>
            <a:br>
              <a:rPr lang="en-US" dirty="0" smtClean="0"/>
            </a:br>
            <a:r>
              <a:rPr lang="en-US" sz="2400" dirty="0" smtClean="0"/>
              <a:t>(Reynolds &amp; </a:t>
            </a:r>
            <a:r>
              <a:rPr lang="en-US" sz="2400" dirty="0" err="1" smtClean="0"/>
              <a:t>Heeger</a:t>
            </a:r>
            <a:r>
              <a:rPr lang="en-US" sz="2400" dirty="0" smtClean="0"/>
              <a:t>, 2009; </a:t>
            </a:r>
            <a:r>
              <a:rPr lang="en-US" sz="2400" dirty="0" err="1" smtClean="0"/>
              <a:t>Grossberg</a:t>
            </a:r>
            <a:r>
              <a:rPr lang="en-US" sz="2400" dirty="0" smtClean="0"/>
              <a:t>, 1999)</a:t>
            </a:r>
            <a:endParaRPr lang="en-US" sz="2400" dirty="0"/>
          </a:p>
        </p:txBody>
      </p:sp>
      <p:pic>
        <p:nvPicPr>
          <p:cNvPr id="4" name="Content Placeholder 3" descr="fig_reynolds_heeger_09_fig1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4" r="-536"/>
          <a:stretch/>
        </p:blipFill>
        <p:spPr>
          <a:xfrm>
            <a:off x="1191971" y="1770066"/>
            <a:ext cx="7708825" cy="4989513"/>
          </a:xfrm>
        </p:spPr>
      </p:pic>
      <p:sp>
        <p:nvSpPr>
          <p:cNvPr id="5" name="TextBox 4"/>
          <p:cNvSpPr txBox="1"/>
          <p:nvPr/>
        </p:nvSpPr>
        <p:spPr>
          <a:xfrm>
            <a:off x="6257925" y="2409825"/>
            <a:ext cx="2327643" cy="615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Top-down deep layer</a:t>
            </a:r>
          </a:p>
          <a:p>
            <a:r>
              <a:rPr lang="en-US" dirty="0" smtClean="0"/>
              <a:t>Attentional drive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34125" y="5838825"/>
            <a:ext cx="2378588" cy="615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Layer 6 gain control</a:t>
            </a:r>
          </a:p>
          <a:p>
            <a:r>
              <a:rPr lang="en-US" dirty="0" smtClean="0"/>
              <a:t>(Olsen, </a:t>
            </a:r>
            <a:r>
              <a:rPr lang="en-US" dirty="0" err="1" smtClean="0"/>
              <a:t>Bortone</a:t>
            </a:r>
            <a:r>
              <a:rPr lang="en-US" dirty="0" smtClean="0"/>
              <a:t> et al)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76525" y="3095625"/>
            <a:ext cx="1904187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Inputs to Layer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39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965200"/>
          </a:xfrm>
        </p:spPr>
        <p:txBody>
          <a:bodyPr/>
          <a:lstStyle/>
          <a:p>
            <a:r>
              <a:rPr lang="en-US" dirty="0" err="1" smtClean="0"/>
              <a:t>DeepLeabra</a:t>
            </a:r>
            <a:r>
              <a:rPr lang="en-US" dirty="0" smtClean="0"/>
              <a:t> Attentional Dynamics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25" y="1343025"/>
            <a:ext cx="6172200" cy="5762781"/>
          </a:xfrm>
        </p:spPr>
      </p:pic>
    </p:spTree>
    <p:extLst>
      <p:ext uri="{BB962C8B-B14F-4D97-AF65-F5344CB8AC3E}">
        <p14:creationId xmlns:p14="http://schemas.microsoft.com/office/powerpoint/2010/main" val="163030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Attentional Dynamics Results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77" r="-691"/>
          <a:stretch/>
        </p:blipFill>
        <p:spPr>
          <a:xfrm>
            <a:off x="238125" y="1647826"/>
            <a:ext cx="4808523" cy="4191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481" y="1563688"/>
            <a:ext cx="4409286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2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736600"/>
          </a:xfrm>
        </p:spPr>
        <p:txBody>
          <a:bodyPr/>
          <a:lstStyle/>
          <a:p>
            <a:r>
              <a:rPr lang="en-US" smtClean="0"/>
              <a:t>Attention and Alpha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 smtClean="0"/>
              <a:t>Alpha power is stronger for unattended stimuli</a:t>
            </a:r>
          </a:p>
          <a:p>
            <a:pPr marL="107916" indent="0">
              <a:buNone/>
            </a:pPr>
            <a:r>
              <a:rPr lang="en-US" dirty="0" smtClean="0"/>
              <a:t>Deep layers, oscillating at alpha frequency, modulate excitability of superficial layers</a:t>
            </a:r>
          </a:p>
          <a:p>
            <a:pPr marL="107916" indent="0">
              <a:buNone/>
            </a:pPr>
            <a:r>
              <a:rPr lang="en-US" b="1" dirty="0" smtClean="0"/>
              <a:t>Attended</a:t>
            </a:r>
            <a:r>
              <a:rPr lang="en-US" dirty="0" smtClean="0"/>
              <a:t>: super excited, stronger gamma, less tied to deep modulation = lower alpha power</a:t>
            </a:r>
          </a:p>
          <a:p>
            <a:pPr marL="107916" indent="0">
              <a:buNone/>
            </a:pPr>
            <a:r>
              <a:rPr lang="en-US" b="1" dirty="0" smtClean="0"/>
              <a:t>Unattended</a:t>
            </a:r>
            <a:r>
              <a:rPr lang="en-US" dirty="0" smtClean="0"/>
              <a:t>: super inhibited, remains entrained by deep alpha = stronger alpha power</a:t>
            </a:r>
          </a:p>
        </p:txBody>
      </p:sp>
    </p:spTree>
    <p:extLst>
      <p:ext uri="{BB962C8B-B14F-4D97-AF65-F5344CB8AC3E}">
        <p14:creationId xmlns:p14="http://schemas.microsoft.com/office/powerpoint/2010/main" val="1144672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Bidirectional Object Recognition</a:t>
            </a:r>
            <a:br>
              <a:rPr lang="en-US" dirty="0" smtClean="0"/>
            </a:br>
            <a:r>
              <a:rPr lang="en-US" sz="2800" dirty="0" smtClean="0"/>
              <a:t>(O’Reilly </a:t>
            </a:r>
            <a:r>
              <a:rPr lang="en-US" sz="2800" dirty="0"/>
              <a:t>et al., 2013)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9" y="1724026"/>
            <a:ext cx="4998639" cy="5410200"/>
          </a:xfr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5876925" y="1724025"/>
            <a:ext cx="3352800" cy="906681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800" dirty="0" smtClean="0"/>
              <a:t>100-way invariant object recognition</a:t>
            </a:r>
            <a:endParaRPr lang="en-US" sz="2800" dirty="0"/>
          </a:p>
        </p:txBody>
      </p:sp>
      <p:pic>
        <p:nvPicPr>
          <p:cNvPr id="7" name="Content Placeholder 7"/>
          <p:cNvPicPr>
            <a:picLocks noGrp="1"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3780"/>
          <a:stretch/>
        </p:blipFill>
        <p:spPr bwMode="auto">
          <a:xfrm>
            <a:off x="5648325" y="3552825"/>
            <a:ext cx="3926312" cy="359985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4804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191796"/>
            <a:ext cx="9067799" cy="812799"/>
          </a:xfrm>
        </p:spPr>
        <p:txBody>
          <a:bodyPr/>
          <a:lstStyle/>
          <a:p>
            <a:r>
              <a:rPr lang="en-US" sz="2800" dirty="0" smtClean="0"/>
              <a:t>Key Prediction: Full Processing Requires 2 Alpha Cycles</a:t>
            </a:r>
            <a:endParaRPr lang="en-US" sz="1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5" y="1146847"/>
            <a:ext cx="6705600" cy="3696895"/>
          </a:xfrm>
        </p:spPr>
      </p:pic>
      <p:sp>
        <p:nvSpPr>
          <p:cNvPr id="5" name="TextBox 4"/>
          <p:cNvSpPr txBox="1"/>
          <p:nvPr/>
        </p:nvSpPr>
        <p:spPr>
          <a:xfrm>
            <a:off x="671513" y="4980865"/>
            <a:ext cx="8863012" cy="2329291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 smtClean="0"/>
              <a:t>First alpha cycle = bottom-up processing of new input without established prediction</a:t>
            </a:r>
          </a:p>
          <a:p>
            <a:r>
              <a:rPr lang="en-US" sz="2200" dirty="0" smtClean="0"/>
              <a:t>Second cycle = deep-layer prediction (generative model of scene) contrasts with second wave of bottom-up processing, differences drive learning</a:t>
            </a:r>
          </a:p>
          <a:p>
            <a:r>
              <a:rPr lang="en-US" sz="2200" b="1" dirty="0" smtClean="0"/>
              <a:t>Predictions: saccade duration = 2 alpha cycles; novel vs. familiar emerges in 2</a:t>
            </a:r>
            <a:r>
              <a:rPr lang="en-US" sz="2200" b="1" baseline="30000" dirty="0" smtClean="0"/>
              <a:t>nd</a:t>
            </a:r>
            <a:r>
              <a:rPr lang="en-US" sz="2200" b="1" dirty="0" smtClean="0"/>
              <a:t> alpha cycle</a:t>
            </a:r>
            <a:endParaRPr lang="en-US" sz="22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10699FE-574C-884F-B959-58968A00FCE5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4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481" y="157247"/>
            <a:ext cx="9067799" cy="812799"/>
          </a:xfrm>
        </p:spPr>
        <p:txBody>
          <a:bodyPr/>
          <a:lstStyle/>
          <a:p>
            <a:r>
              <a:rPr lang="en-US" sz="2800" dirty="0" smtClean="0"/>
              <a:t>Data from David Sheinberg, Tim Curran’s labs</a:t>
            </a:r>
            <a:br>
              <a:rPr lang="en-US" sz="2800" dirty="0" smtClean="0"/>
            </a:br>
            <a:r>
              <a:rPr lang="en-US" sz="2800" dirty="0" smtClean="0"/>
              <a:t>Consistent with predictions from model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364999" y="5235364"/>
            <a:ext cx="8990644" cy="1924308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 smtClean="0"/>
              <a:t>Left: super vs. deep local field potential in monkey IT cortex, showing 2 alpha-frequency waves in superficial layers, 1 in deep layers, with familiar vs. novel differences emerging in 2</a:t>
            </a:r>
            <a:r>
              <a:rPr lang="en-US" sz="2200" baseline="30000" dirty="0" smtClean="0"/>
              <a:t>nd</a:t>
            </a:r>
            <a:r>
              <a:rPr lang="en-US" sz="2200" dirty="0" smtClean="0"/>
              <a:t> alpha cycle.</a:t>
            </a:r>
          </a:p>
          <a:p>
            <a:endParaRPr lang="en-US" sz="1100" dirty="0"/>
          </a:p>
          <a:p>
            <a:r>
              <a:rPr lang="en-US" sz="2200" dirty="0" smtClean="0"/>
              <a:t>Right: fixation duration for humans in free viewing of complex scenes, with strong 200msec peak predicted by model (2 alpha cycles) </a:t>
            </a:r>
            <a:endParaRPr lang="en-US" sz="2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10699FE-574C-884F-B959-58968A00FCE5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271" y="1209865"/>
            <a:ext cx="3424995" cy="27565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886" y="4146435"/>
            <a:ext cx="3586155" cy="6817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29" r="21354"/>
          <a:stretch/>
        </p:blipFill>
        <p:spPr>
          <a:xfrm>
            <a:off x="1228725" y="1060064"/>
            <a:ext cx="4490913" cy="40498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725" y="3581816"/>
            <a:ext cx="1066800" cy="1249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Deep</a:t>
            </a:r>
          </a:p>
          <a:p>
            <a:r>
              <a:rPr lang="en-US" sz="2000" dirty="0" smtClean="0"/>
              <a:t>Layers</a:t>
            </a:r>
          </a:p>
          <a:p>
            <a:r>
              <a:rPr lang="en-US" sz="2000" dirty="0" smtClean="0"/>
              <a:t>(2</a:t>
            </a:r>
            <a:r>
              <a:rPr lang="en-US" sz="2000" baseline="30000" dirty="0" smtClean="0"/>
              <a:t>nd</a:t>
            </a:r>
            <a:r>
              <a:rPr lang="en-US" sz="2000" dirty="0" smtClean="0"/>
              <a:t> </a:t>
            </a:r>
            <a:r>
              <a:rPr lang="en-US" sz="2000" dirty="0" err="1" smtClean="0"/>
              <a:t>cyc</a:t>
            </a:r>
            <a:endParaRPr lang="en-US" sz="2000" dirty="0" smtClean="0"/>
          </a:p>
          <a:p>
            <a:r>
              <a:rPr lang="en-US" sz="2000" dirty="0" smtClean="0"/>
              <a:t>only)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85725" y="1390332"/>
            <a:ext cx="1066800" cy="1828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Super</a:t>
            </a:r>
          </a:p>
          <a:p>
            <a:r>
              <a:rPr lang="en-US" sz="2000" dirty="0" smtClean="0"/>
              <a:t>Layers</a:t>
            </a:r>
          </a:p>
          <a:p>
            <a:r>
              <a:rPr lang="en-US" sz="2000" dirty="0" smtClean="0"/>
              <a:t>(2 </a:t>
            </a:r>
            <a:r>
              <a:rPr lang="en-US" sz="2000" dirty="0" err="1" smtClean="0"/>
              <a:t>cyc</a:t>
            </a:r>
            <a:r>
              <a:rPr lang="en-US" sz="2000" dirty="0" smtClean="0"/>
              <a:t>,</a:t>
            </a:r>
          </a:p>
          <a:p>
            <a:r>
              <a:rPr lang="en-US" sz="2000" dirty="0" err="1" smtClean="0"/>
              <a:t>nov</a:t>
            </a:r>
            <a:r>
              <a:rPr lang="en-US" sz="2000" dirty="0" smtClean="0"/>
              <a:t> vs</a:t>
            </a:r>
          </a:p>
          <a:p>
            <a:r>
              <a:rPr lang="en-US" sz="2000" dirty="0" smtClean="0"/>
              <a:t>fam 2</a:t>
            </a:r>
            <a:r>
              <a:rPr lang="en-US" sz="2000" baseline="30000" dirty="0" smtClean="0"/>
              <a:t>nd</a:t>
            </a:r>
            <a:r>
              <a:rPr lang="en-US" sz="2000" dirty="0" smtClean="0"/>
              <a:t> only)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2754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1655968"/>
            <a:ext cx="8991600" cy="545624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076325" y="200026"/>
            <a:ext cx="8011573" cy="1262840"/>
          </a:xfrm>
        </p:spPr>
        <p:txBody>
          <a:bodyPr/>
          <a:lstStyle/>
          <a:p>
            <a:r>
              <a:rPr lang="en-US" sz="3600" dirty="0" smtClean="0"/>
              <a:t>Saccade Resets </a:t>
            </a:r>
            <a:r>
              <a:rPr lang="en-US" sz="3600" dirty="0"/>
              <a:t>A</a:t>
            </a:r>
            <a:r>
              <a:rPr lang="en-US" sz="3600" dirty="0" smtClean="0"/>
              <a:t>lpha</a:t>
            </a:r>
            <a:br>
              <a:rPr lang="en-US" sz="3600" dirty="0" smtClean="0"/>
            </a:br>
            <a:r>
              <a:rPr lang="en-US" sz="2800" dirty="0" smtClean="0"/>
              <a:t>(</a:t>
            </a:r>
            <a:r>
              <a:rPr lang="en-US" sz="2800" dirty="0" err="1" smtClean="0"/>
              <a:t>Zolfaghar</a:t>
            </a:r>
            <a:r>
              <a:rPr lang="en-US" sz="2800" dirty="0" smtClean="0"/>
              <a:t>, </a:t>
            </a:r>
            <a:r>
              <a:rPr lang="en-US" sz="2800" dirty="0" err="1" smtClean="0"/>
              <a:t>Devillez</a:t>
            </a:r>
            <a:r>
              <a:rPr lang="en-US" sz="2800" dirty="0" smtClean="0"/>
              <a:t>, Curran et al, in prep)</a:t>
            </a:r>
            <a:endParaRPr lang="en-US" sz="3600" dirty="0"/>
          </a:p>
        </p:txBody>
      </p:sp>
      <p:cxnSp>
        <p:nvCxnSpPr>
          <p:cNvPr id="3" name="Straight Arrow Connector 2"/>
          <p:cNvCxnSpPr/>
          <p:nvPr/>
        </p:nvCxnSpPr>
        <p:spPr bwMode="auto">
          <a:xfrm>
            <a:off x="3209925" y="1462866"/>
            <a:ext cx="0" cy="56595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209925" y="1462866"/>
            <a:ext cx="3276600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synchronized alpha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2600325" y="1479605"/>
            <a:ext cx="0" cy="56595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9600" y="1462866"/>
            <a:ext cx="1990725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fixation onset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0711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t="26136" b="15171"/>
          <a:stretch/>
        </p:blipFill>
        <p:spPr>
          <a:xfrm>
            <a:off x="-1" y="2278106"/>
            <a:ext cx="4194257" cy="465252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417983" y="6151475"/>
            <a:ext cx="9212" cy="1083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Content Placeholder 19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r="760"/>
          <a:stretch/>
        </p:blipFill>
        <p:spPr>
          <a:xfrm rot="16200000">
            <a:off x="2982609" y="2985523"/>
            <a:ext cx="3391682" cy="935891"/>
          </a:xfrm>
        </p:spPr>
      </p:pic>
      <p:grpSp>
        <p:nvGrpSpPr>
          <p:cNvPr id="5" name="Group 4"/>
          <p:cNvGrpSpPr/>
          <p:nvPr/>
        </p:nvGrpSpPr>
        <p:grpSpPr>
          <a:xfrm>
            <a:off x="6412611" y="2214869"/>
            <a:ext cx="3664844" cy="4715761"/>
            <a:chOff x="5392619" y="887884"/>
            <a:chExt cx="3751385" cy="4827118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2619" y="3214079"/>
              <a:ext cx="3751385" cy="2500923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2619" y="887884"/>
              <a:ext cx="3751385" cy="2500923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 flipH="1">
            <a:off x="1710639" y="1757627"/>
            <a:ext cx="2241212" cy="1353707"/>
            <a:chOff x="702894" y="1021162"/>
            <a:chExt cx="1527288" cy="922492"/>
          </a:xfrm>
        </p:grpSpPr>
        <p:pic>
          <p:nvPicPr>
            <p:cNvPr id="19" name="Content Placeholder 16"/>
            <p:cNvPicPr>
              <a:picLocks noChangeAspect="1"/>
            </p:cNvPicPr>
            <p:nvPr/>
          </p:nvPicPr>
          <p:blipFill rotWithShape="1">
            <a:blip r:embed="rId6"/>
            <a:srcRect l="5791" t="6295" r="50157" b="30876"/>
            <a:stretch/>
          </p:blipFill>
          <p:spPr>
            <a:xfrm>
              <a:off x="702894" y="1021162"/>
              <a:ext cx="1527288" cy="922492"/>
            </a:xfrm>
            <a:prstGeom prst="rect">
              <a:avLst/>
            </a:prstGeom>
          </p:spPr>
        </p:pic>
        <p:cxnSp>
          <p:nvCxnSpPr>
            <p:cNvPr id="3" name="Straight Connector 2"/>
            <p:cNvCxnSpPr/>
            <p:nvPr/>
          </p:nvCxnSpPr>
          <p:spPr>
            <a:xfrm flipH="1">
              <a:off x="1453934" y="1136729"/>
              <a:ext cx="109753" cy="74475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>
              <a:off x="1514685" y="1136729"/>
              <a:ext cx="48997" cy="35669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1065679" y="1333501"/>
              <a:ext cx="197077" cy="197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V4 and </a:t>
            </a:r>
            <a:r>
              <a:rPr lang="en-US" dirty="0" smtClean="0"/>
              <a:t>IT Recording</a:t>
            </a:r>
            <a:r>
              <a:rPr lang="en-US" dirty="0"/>
              <a:t/>
            </a:r>
            <a:br>
              <a:rPr lang="en-US" dirty="0"/>
            </a:br>
            <a:r>
              <a:rPr lang="en-US" sz="2400" dirty="0" smtClean="0"/>
              <a:t>(Guan &amp; Sheinberg, in prep)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4210503" y="5149310"/>
            <a:ext cx="2284978" cy="1718936"/>
            <a:chOff x="3820494" y="4098681"/>
            <a:chExt cx="2073326" cy="1559715"/>
          </a:xfrm>
        </p:grpSpPr>
        <p:pic>
          <p:nvPicPr>
            <p:cNvPr id="20" name="Picture 19" descr="Unknown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0494" y="4098681"/>
              <a:ext cx="2073326" cy="1559715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3820494" y="5121502"/>
              <a:ext cx="2073326" cy="536893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344126" y="4767960"/>
            <a:ext cx="1903085" cy="3473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63" dirty="0"/>
              <a:t>Spike waveforms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035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Encodes Familiarity First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699FE-574C-884F-B959-58968A00FCE5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1984" dirty="0">
                <a:solidFill>
                  <a:schemeClr val="tx1"/>
                </a:solidFill>
              </a:rPr>
              <a:t>Despite having slower onset, IT encodes familiarity before V4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00"/>
          <a:stretch/>
        </p:blipFill>
        <p:spPr>
          <a:xfrm>
            <a:off x="0" y="2731690"/>
            <a:ext cx="9256857" cy="4198938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1348292" y="6492709"/>
            <a:ext cx="1789590" cy="453579"/>
            <a:chOff x="6542370" y="383655"/>
            <a:chExt cx="1623825" cy="411565"/>
          </a:xfrm>
        </p:grpSpPr>
        <p:sp>
          <p:nvSpPr>
            <p:cNvPr id="48" name="Rectangle 47"/>
            <p:cNvSpPr/>
            <p:nvPr/>
          </p:nvSpPr>
          <p:spPr>
            <a:xfrm>
              <a:off x="6542370" y="486070"/>
              <a:ext cx="655883" cy="309150"/>
            </a:xfrm>
            <a:prstGeom prst="rect">
              <a:avLst/>
            </a:prstGeom>
          </p:spPr>
          <p:txBody>
            <a:bodyPr wrap="none" lIns="84873" tIns="42437" rIns="84873" bIns="42437">
              <a:spAutoFit/>
            </a:bodyPr>
            <a:lstStyle/>
            <a:p>
              <a:r>
                <a:rPr lang="en-US" sz="1763" kern="0" dirty="0">
                  <a:solidFill>
                    <a:schemeClr val="tx2"/>
                  </a:solidFill>
                </a:rPr>
                <a:t>onset</a:t>
              </a:r>
              <a:endParaRPr lang="en-US" sz="1763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510312" y="483117"/>
              <a:ext cx="655883" cy="309150"/>
            </a:xfrm>
            <a:prstGeom prst="rect">
              <a:avLst/>
            </a:prstGeom>
          </p:spPr>
          <p:txBody>
            <a:bodyPr wrap="none" lIns="84873" tIns="42437" rIns="84873" bIns="42437">
              <a:spAutoFit/>
            </a:bodyPr>
            <a:lstStyle/>
            <a:p>
              <a:r>
                <a:rPr lang="en-US" sz="1763" kern="0" dirty="0">
                  <a:solidFill>
                    <a:schemeClr val="tx2"/>
                  </a:solidFill>
                </a:rPr>
                <a:t>offset</a:t>
              </a:r>
              <a:endParaRPr lang="en-US" sz="1763" dirty="0"/>
            </a:p>
          </p:txBody>
        </p:sp>
        <p:cxnSp>
          <p:nvCxnSpPr>
            <p:cNvPr id="50" name="Straight Arrow Connector 49"/>
            <p:cNvCxnSpPr/>
            <p:nvPr/>
          </p:nvCxnSpPr>
          <p:spPr bwMode="auto">
            <a:xfrm flipV="1">
              <a:off x="6862149" y="386608"/>
              <a:ext cx="0" cy="157044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1" name="Straight Arrow Connector 50"/>
            <p:cNvCxnSpPr/>
            <p:nvPr/>
          </p:nvCxnSpPr>
          <p:spPr bwMode="auto">
            <a:xfrm flipV="1">
              <a:off x="7822839" y="383655"/>
              <a:ext cx="0" cy="157044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3" name="TextBox 2"/>
          <p:cNvSpPr txBox="1"/>
          <p:nvPr/>
        </p:nvSpPr>
        <p:spPr>
          <a:xfrm>
            <a:off x="8949502" y="3705478"/>
            <a:ext cx="1103187" cy="538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86" dirty="0"/>
              <a:t>}</a:t>
            </a:r>
            <a:r>
              <a:rPr lang="en-US" sz="1763" dirty="0"/>
              <a:t> familiar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49502" y="3236905"/>
            <a:ext cx="917239" cy="538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86" dirty="0"/>
              <a:t>}</a:t>
            </a:r>
            <a:r>
              <a:rPr lang="en-US" sz="1763" dirty="0"/>
              <a:t> novel</a:t>
            </a:r>
          </a:p>
        </p:txBody>
      </p:sp>
      <p:sp>
        <p:nvSpPr>
          <p:cNvPr id="7" name="Left Brace 6"/>
          <p:cNvSpPr/>
          <p:nvPr/>
        </p:nvSpPr>
        <p:spPr>
          <a:xfrm>
            <a:off x="644801" y="3314877"/>
            <a:ext cx="139865" cy="2247916"/>
          </a:xfrm>
          <a:prstGeom prst="lef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Left Brace 16"/>
          <p:cNvSpPr/>
          <p:nvPr/>
        </p:nvSpPr>
        <p:spPr>
          <a:xfrm>
            <a:off x="644801" y="5806673"/>
            <a:ext cx="139865" cy="689620"/>
          </a:xfrm>
          <a:prstGeom prst="leftBrac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54255" y="4302697"/>
            <a:ext cx="800219" cy="352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PSTH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-349204" y="5991401"/>
            <a:ext cx="1390124" cy="352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significance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97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0125" y="301626"/>
            <a:ext cx="4760916" cy="889000"/>
          </a:xfrm>
        </p:spPr>
        <p:txBody>
          <a:bodyPr/>
          <a:lstStyle/>
          <a:p>
            <a:r>
              <a:rPr lang="en-US" dirty="0" err="1" smtClean="0"/>
              <a:t>DeepLeabra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174" y="276225"/>
            <a:ext cx="4451727" cy="6946721"/>
          </a:xfrm>
        </p:spPr>
      </p:pic>
      <p:sp>
        <p:nvSpPr>
          <p:cNvPr id="3" name="TextBox 2"/>
          <p:cNvSpPr txBox="1"/>
          <p:nvPr/>
        </p:nvSpPr>
        <p:spPr>
          <a:xfrm>
            <a:off x="4962525" y="1495425"/>
            <a:ext cx="4191000" cy="5563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SzPct val="100000"/>
              <a:buFontTx/>
              <a:buChar char="•"/>
            </a:pPr>
            <a:r>
              <a:rPr lang="en-US" dirty="0" smtClean="0"/>
              <a:t>Deep </a:t>
            </a:r>
            <a:r>
              <a:rPr lang="en-US" dirty="0"/>
              <a:t>neocortical layers drive multiplicative attentional modulation, through direct and </a:t>
            </a:r>
            <a:r>
              <a:rPr lang="en-US" dirty="0" err="1"/>
              <a:t>thalamically</a:t>
            </a:r>
            <a:r>
              <a:rPr lang="en-US" dirty="0"/>
              <a:t> mediated </a:t>
            </a:r>
            <a:r>
              <a:rPr lang="en-US" dirty="0" smtClean="0"/>
              <a:t>connections.</a:t>
            </a:r>
          </a:p>
          <a:p>
            <a:pPr marL="182880" indent="-182880">
              <a:buSzPct val="100000"/>
              <a:buFontTx/>
              <a:buChar char="•"/>
            </a:pPr>
            <a:endParaRPr lang="en-US" dirty="0"/>
          </a:p>
          <a:p>
            <a:pPr marL="182880" indent="-182880">
              <a:buSzPct val="100000"/>
              <a:buFontTx/>
              <a:buChar char="•"/>
            </a:pPr>
            <a:r>
              <a:rPr lang="en-US" dirty="0" smtClean="0"/>
              <a:t>Alpha cycle (100msec) provides frame rate for updating of attentional mask, determined by 5ib bursting</a:t>
            </a:r>
          </a:p>
          <a:p>
            <a:pPr marL="182880" indent="-182880">
              <a:buSzPct val="100000"/>
              <a:buFontTx/>
              <a:buChar char="•"/>
            </a:pPr>
            <a:endParaRPr lang="en-US" dirty="0"/>
          </a:p>
          <a:p>
            <a:pPr marL="182880" indent="-182880">
              <a:buSzPct val="100000"/>
              <a:buFontTx/>
              <a:buChar char="•"/>
            </a:pPr>
            <a:r>
              <a:rPr lang="en-US" dirty="0" smtClean="0"/>
              <a:t>EM-like dynamics where superficial network settles within fixed attentional mask, then </a:t>
            </a:r>
            <a:r>
              <a:rPr lang="en-US" dirty="0" err="1" smtClean="0"/>
              <a:t>attn</a:t>
            </a:r>
            <a:r>
              <a:rPr lang="en-US" dirty="0" smtClean="0"/>
              <a:t> mask is updated..</a:t>
            </a:r>
          </a:p>
          <a:p>
            <a:pPr marL="182880" indent="-182880">
              <a:buSzPct val="100000"/>
              <a:buFontTx/>
              <a:buChar char="•"/>
            </a:pPr>
            <a:endParaRPr lang="en-US" dirty="0"/>
          </a:p>
          <a:p>
            <a:pPr marL="182880" indent="-182880">
              <a:buSzPct val="100000"/>
              <a:buFontTx/>
              <a:buChar char="•"/>
            </a:pPr>
            <a:r>
              <a:rPr lang="en-US" dirty="0" smtClean="0"/>
              <a:t>5ib also drives feedforward TRC </a:t>
            </a:r>
            <a:r>
              <a:rPr lang="en-US" dirty="0" err="1" smtClean="0"/>
              <a:t>prjn</a:t>
            </a:r>
            <a:r>
              <a:rPr lang="en-US" dirty="0" smtClean="0"/>
              <a:t>: plus phase clamp of TRC-based </a:t>
            </a:r>
            <a:r>
              <a:rPr lang="en-US" dirty="0" err="1" smtClean="0"/>
              <a:t>autoencoder</a:t>
            </a:r>
            <a:r>
              <a:rPr lang="en-US" dirty="0" smtClean="0"/>
              <a:t> (local learning signals)</a:t>
            </a:r>
          </a:p>
          <a:p>
            <a:pPr marL="182880" indent="-182880">
              <a:buSzPct val="100000"/>
              <a:buFontTx/>
              <a:buChar char="•"/>
            </a:pPr>
            <a:endParaRPr lang="en-US" dirty="0"/>
          </a:p>
          <a:p>
            <a:pPr marL="182880" indent="-182880">
              <a:buSzPct val="100000"/>
              <a:buFontTx/>
              <a:buChar char="•"/>
            </a:pPr>
            <a:r>
              <a:rPr lang="en-US" dirty="0" smtClean="0"/>
              <a:t>6cc context provides SRN-like temporal context information for predictive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62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/ </a:t>
            </a:r>
            <a:r>
              <a:rPr lang="en-US" dirty="0" err="1" smtClean="0"/>
              <a:t>Pulvinar</a:t>
            </a:r>
            <a:r>
              <a:rPr lang="en-US" dirty="0" smtClean="0"/>
              <a:t> Connections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1563688"/>
            <a:ext cx="5615662" cy="347339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997" y="4086225"/>
            <a:ext cx="4937760" cy="305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70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Bidirectional Constraint Satisfaction</a:t>
            </a:r>
            <a:br>
              <a:rPr lang="en-US" dirty="0" smtClean="0"/>
            </a:br>
            <a:r>
              <a:rPr lang="en-US" sz="2800" dirty="0" smtClean="0"/>
              <a:t>Word Superiority Effect: McClelland &amp; </a:t>
            </a:r>
            <a:r>
              <a:rPr lang="en-US" sz="2800" dirty="0" err="1" smtClean="0"/>
              <a:t>Rumelhart</a:t>
            </a:r>
            <a:r>
              <a:rPr lang="en-US" sz="2800" dirty="0" smtClean="0"/>
              <a:t>, 1981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5" y="1770066"/>
            <a:ext cx="64389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2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Superficial Attractor / Constraint Satisfaction Network</a:t>
            </a:r>
            <a:endParaRPr lang="en-US" dirty="0"/>
          </a:p>
        </p:txBody>
      </p:sp>
      <p:pic>
        <p:nvPicPr>
          <p:cNvPr id="4" name="Content Placeholder 3" descr="fig_deepleabra_v1_v2_v4_super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87" b="-207"/>
          <a:stretch/>
        </p:blipFill>
        <p:spPr>
          <a:xfrm>
            <a:off x="466725" y="2105025"/>
            <a:ext cx="9067799" cy="2517701"/>
          </a:xfrm>
        </p:spPr>
      </p:pic>
      <p:sp>
        <p:nvSpPr>
          <p:cNvPr id="5" name="TextBox 4"/>
          <p:cNvSpPr txBox="1"/>
          <p:nvPr/>
        </p:nvSpPr>
        <p:spPr>
          <a:xfrm>
            <a:off x="466725" y="4924425"/>
            <a:ext cx="9067800" cy="2121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Computationally captured by Hopfield / (Deterministic) Boltzmann Machine models..</a:t>
            </a:r>
          </a:p>
          <a:p>
            <a:endParaRPr lang="en-US" sz="2800" dirty="0"/>
          </a:p>
          <a:p>
            <a:r>
              <a:rPr lang="en-US" sz="2800" dirty="0" smtClean="0"/>
              <a:t>Except that cortical pyramidal neurons are only excitatory – need inhibitory interneurons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8989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Leabra</a:t>
            </a:r>
            <a:r>
              <a:rPr lang="en-US" dirty="0" smtClean="0"/>
              <a:t> Biologically-based   Cognitive Architecture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5" y="1724024"/>
            <a:ext cx="4404983" cy="409262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6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153977" y="1983728"/>
            <a:ext cx="4288405" cy="353027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619125" y="5991228"/>
            <a:ext cx="8823257" cy="1145979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dirty="0" smtClean="0"/>
              <a:t>Same framework accounts for wide range of cognitive neuroscience phenomena: perception, attention, motor control and action selection, learning &amp; memory, language, executive function – </a:t>
            </a:r>
            <a:r>
              <a:rPr lang="en-US" b="1" i="1" dirty="0" smtClean="0"/>
              <a:t>all built out of the same neurons.</a:t>
            </a:r>
          </a:p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hlinkClick r:id="rId4"/>
              </a:rPr>
              <a:t>http://ccnbook.colorado.edu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967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041399"/>
          </a:xfrm>
        </p:spPr>
        <p:txBody>
          <a:bodyPr/>
          <a:lstStyle/>
          <a:p>
            <a:r>
              <a:rPr lang="en-US" dirty="0" smtClean="0"/>
              <a:t>The Predictive Bootstrap</a:t>
            </a:r>
            <a:br>
              <a:rPr lang="en-US" dirty="0" smtClean="0"/>
            </a:br>
            <a:r>
              <a:rPr lang="en-US" sz="3200" dirty="0" smtClean="0"/>
              <a:t>(Elman 1990; Elman, Bates, </a:t>
            </a:r>
            <a:r>
              <a:rPr lang="en-US" sz="3200" i="1" dirty="0" smtClean="0"/>
              <a:t>et al.</a:t>
            </a:r>
            <a:r>
              <a:rPr lang="en-US" sz="3200" dirty="0" smtClean="0"/>
              <a:t> 1996)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1125" y="1716715"/>
            <a:ext cx="3836379" cy="453875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25" y="1724025"/>
            <a:ext cx="3299847" cy="2133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1248" y="4086225"/>
            <a:ext cx="3810000" cy="2927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Learning to predict words induces verb vs noun category representations in hidden layer of SRN</a:t>
            </a:r>
          </a:p>
          <a:p>
            <a:endParaRPr lang="en-US" sz="2800" dirty="0"/>
          </a:p>
          <a:p>
            <a:r>
              <a:rPr lang="en-US" sz="2800" b="1" dirty="0" smtClean="0"/>
              <a:t>The future is </a:t>
            </a:r>
            <a:r>
              <a:rPr lang="en-US" sz="2800" b="1" i="1" dirty="0" smtClean="0"/>
              <a:t>free</a:t>
            </a:r>
            <a:r>
              <a:rPr lang="en-US" sz="2800" b="1" dirty="0" smtClean="0"/>
              <a:t>!</a:t>
            </a:r>
            <a:endParaRPr lang="en-US" sz="2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124325" y="6494483"/>
            <a:ext cx="5867400" cy="497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/>
              <a:t>If</a:t>
            </a:r>
            <a:r>
              <a:rPr lang="en-US" sz="2800" b="1" dirty="0" smtClean="0"/>
              <a:t> you can predict it, you </a:t>
            </a:r>
            <a:r>
              <a:rPr lang="en-US" sz="2800" b="1" i="1" dirty="0" smtClean="0"/>
              <a:t>know</a:t>
            </a:r>
            <a:r>
              <a:rPr lang="en-US" sz="2800" b="1" dirty="0" smtClean="0"/>
              <a:t> it!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1902198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Parallel Networks: </a:t>
            </a:r>
            <a:br>
              <a:rPr lang="en-US" dirty="0" smtClean="0"/>
            </a:br>
            <a:r>
              <a:rPr lang="en-US" dirty="0" smtClean="0"/>
              <a:t>Thalamus &amp; Cortex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2113"/>
          <a:stretch/>
        </p:blipFill>
        <p:spPr>
          <a:xfrm>
            <a:off x="2066925" y="1724025"/>
            <a:ext cx="6278022" cy="540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3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Predictive Vision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8" y="2943225"/>
            <a:ext cx="9583180" cy="2508293"/>
          </a:xfrm>
        </p:spPr>
      </p:pic>
    </p:spTree>
    <p:extLst>
      <p:ext uri="{BB962C8B-B14F-4D97-AF65-F5344CB8AC3E}">
        <p14:creationId xmlns:p14="http://schemas.microsoft.com/office/powerpoint/2010/main" val="1474211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269999"/>
          </a:xfrm>
        </p:spPr>
        <p:txBody>
          <a:bodyPr/>
          <a:lstStyle/>
          <a:p>
            <a:r>
              <a:rPr lang="en-US" dirty="0" smtClean="0"/>
              <a:t>Predictive Remapping</a:t>
            </a:r>
            <a:br>
              <a:rPr lang="en-US" dirty="0" smtClean="0"/>
            </a:br>
            <a:r>
              <a:rPr lang="en-US" sz="2400" dirty="0" smtClean="0"/>
              <a:t>Duhamel, Colby &amp; Goldberg (1992)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34" y="1724025"/>
            <a:ext cx="8253391" cy="4360682"/>
          </a:xfrm>
        </p:spPr>
      </p:pic>
      <p:sp>
        <p:nvSpPr>
          <p:cNvPr id="6" name="TextBox 5"/>
          <p:cNvSpPr txBox="1"/>
          <p:nvPr/>
        </p:nvSpPr>
        <p:spPr>
          <a:xfrm>
            <a:off x="695325" y="6296025"/>
            <a:ext cx="8875716" cy="78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LIP neurons anticipate effect of saccade, start firing for new location before fixation lands (even before saccade  starts!)</a:t>
            </a:r>
          </a:p>
        </p:txBody>
      </p:sp>
    </p:spTree>
    <p:extLst>
      <p:ext uri="{BB962C8B-B14F-4D97-AF65-F5344CB8AC3E}">
        <p14:creationId xmlns:p14="http://schemas.microsoft.com/office/powerpoint/2010/main" val="1243446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186638"/>
            <a:ext cx="9067799" cy="889000"/>
          </a:xfrm>
        </p:spPr>
        <p:txBody>
          <a:bodyPr/>
          <a:lstStyle/>
          <a:p>
            <a:r>
              <a:rPr lang="en-US" dirty="0" smtClean="0"/>
              <a:t>Generative Models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25" y="1075638"/>
            <a:ext cx="7772400" cy="3521069"/>
          </a:xfrm>
        </p:spPr>
      </p:pic>
      <p:sp>
        <p:nvSpPr>
          <p:cNvPr id="6" name="TextBox 5"/>
          <p:cNvSpPr txBox="1"/>
          <p:nvPr/>
        </p:nvSpPr>
        <p:spPr>
          <a:xfrm>
            <a:off x="503242" y="4695825"/>
            <a:ext cx="9067799" cy="2580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Helmholtz (1867): </a:t>
            </a:r>
            <a:r>
              <a:rPr lang="en-US" sz="2000" i="1" dirty="0" smtClean="0"/>
              <a:t>Recognition by synthesis</a:t>
            </a:r>
          </a:p>
          <a:p>
            <a:endParaRPr lang="en-US" sz="1200" i="1" dirty="0" smtClean="0"/>
          </a:p>
          <a:p>
            <a:r>
              <a:rPr lang="en-US" sz="2000" dirty="0" smtClean="0"/>
              <a:t>Early </a:t>
            </a:r>
            <a:r>
              <a:rPr lang="en-US" sz="2000" dirty="0"/>
              <a:t>b</a:t>
            </a:r>
            <a:r>
              <a:rPr lang="en-US" sz="2000" dirty="0" smtClean="0"/>
              <a:t>rain theories: </a:t>
            </a:r>
            <a:r>
              <a:rPr lang="en-US" sz="2000" dirty="0"/>
              <a:t>Carpenter and </a:t>
            </a:r>
            <a:r>
              <a:rPr lang="en-US" sz="2000" dirty="0" err="1" smtClean="0"/>
              <a:t>Grossberg</a:t>
            </a:r>
            <a:r>
              <a:rPr lang="en-US" sz="2000" dirty="0" smtClean="0"/>
              <a:t>, 1987; Mumford</a:t>
            </a:r>
            <a:r>
              <a:rPr lang="en-US" sz="2000" dirty="0"/>
              <a:t>, 1992; </a:t>
            </a:r>
            <a:r>
              <a:rPr lang="en-US" sz="2000" dirty="0" err="1"/>
              <a:t>Kawato</a:t>
            </a:r>
            <a:r>
              <a:rPr lang="en-US" sz="2000" dirty="0"/>
              <a:t> et al., 1993; Ullman, 1995; Dayan et al., 1995; Rao &amp; Ballard, </a:t>
            </a:r>
            <a:r>
              <a:rPr lang="en-US" sz="2000" dirty="0" smtClean="0"/>
              <a:t>1999</a:t>
            </a:r>
          </a:p>
          <a:p>
            <a:endParaRPr lang="en-US" sz="1400" dirty="0" smtClean="0"/>
          </a:p>
          <a:p>
            <a:r>
              <a:rPr lang="en-US" sz="2000" dirty="0" smtClean="0"/>
              <a:t>Bayesian models</a:t>
            </a:r>
            <a:r>
              <a:rPr lang="en-US" sz="2000" dirty="0"/>
              <a:t>: Lee &amp; Mumford, 2003; </a:t>
            </a:r>
            <a:r>
              <a:rPr lang="en-US" sz="2000" dirty="0" err="1"/>
              <a:t>Friston</a:t>
            </a:r>
            <a:r>
              <a:rPr lang="en-US" sz="2000" dirty="0"/>
              <a:t>, 2005; </a:t>
            </a:r>
            <a:r>
              <a:rPr lang="en-US" sz="2000" dirty="0" err="1"/>
              <a:t>Yuille</a:t>
            </a:r>
            <a:r>
              <a:rPr lang="en-US" sz="2000" dirty="0"/>
              <a:t> &amp; </a:t>
            </a:r>
            <a:r>
              <a:rPr lang="en-US" sz="2000" dirty="0" err="1"/>
              <a:t>Kersten</a:t>
            </a:r>
            <a:r>
              <a:rPr lang="en-US" sz="2000" dirty="0"/>
              <a:t>, 2006; </a:t>
            </a:r>
            <a:r>
              <a:rPr lang="en-US" sz="2000" dirty="0" err="1"/>
              <a:t>Friston</a:t>
            </a:r>
            <a:r>
              <a:rPr lang="en-US" sz="2000" dirty="0"/>
              <a:t>, 2008, 2010; Lee, </a:t>
            </a:r>
            <a:r>
              <a:rPr lang="en-US" sz="2000" dirty="0" smtClean="0"/>
              <a:t>2015</a:t>
            </a:r>
          </a:p>
          <a:p>
            <a:endParaRPr lang="en-US" sz="2000" dirty="0"/>
          </a:p>
          <a:p>
            <a:r>
              <a:rPr lang="en-US" sz="2000" i="1" dirty="0" smtClean="0"/>
              <a:t>If</a:t>
            </a:r>
            <a:r>
              <a:rPr lang="en-US" sz="2000" dirty="0" smtClean="0"/>
              <a:t> you could learn high-level, systematic generative model, you could predict</a:t>
            </a:r>
            <a:r>
              <a:rPr lang="mr-IN" sz="2000" dirty="0" smtClean="0"/>
              <a:t>…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3133725" y="1075638"/>
            <a:ext cx="4191000" cy="23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Dosovitskiy</a:t>
            </a:r>
            <a:r>
              <a:rPr lang="en-US" sz="1000" dirty="0"/>
              <a:t>, A., </a:t>
            </a:r>
            <a:r>
              <a:rPr lang="en-US" sz="1000" dirty="0" err="1"/>
              <a:t>Springenberg</a:t>
            </a:r>
            <a:r>
              <a:rPr lang="en-US" sz="1000" dirty="0"/>
              <a:t>, J. T., </a:t>
            </a:r>
            <a:r>
              <a:rPr lang="en-US" sz="1000" dirty="0" err="1"/>
              <a:t>Tatarchenko</a:t>
            </a:r>
            <a:r>
              <a:rPr lang="en-US" sz="1000" dirty="0"/>
              <a:t>, M., &amp; </a:t>
            </a:r>
            <a:r>
              <a:rPr lang="en-US" sz="1000" dirty="0" err="1"/>
              <a:t>Brox</a:t>
            </a:r>
            <a:r>
              <a:rPr lang="en-US" sz="1000" dirty="0"/>
              <a:t>, T. (2017)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53371" t="32051" b="12393"/>
          <a:stretch/>
        </p:blipFill>
        <p:spPr>
          <a:xfrm flipH="1">
            <a:off x="116515" y="2066237"/>
            <a:ext cx="1828800" cy="143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59484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16771</TotalTime>
  <Words>2447</Words>
  <Application>Microsoft Macintosh PowerPoint</Application>
  <PresentationFormat>Custom</PresentationFormat>
  <Paragraphs>344</Paragraphs>
  <Slides>60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Arial Unicode MS</vt:lpstr>
      <vt:lpstr>MS Gothic</vt:lpstr>
      <vt:lpstr>Symbol</vt:lpstr>
      <vt:lpstr>Tahoma</vt:lpstr>
      <vt:lpstr>Times New Roman</vt:lpstr>
      <vt:lpstr>Wingdings</vt:lpstr>
      <vt:lpstr>Arial</vt:lpstr>
      <vt:lpstr>ror_std_emerbrain</vt:lpstr>
      <vt:lpstr>Deep Predictive Learning A Comprehensive Model of Three Visual Pathways</vt:lpstr>
      <vt:lpstr>The Mystery of (Knowledge) Development</vt:lpstr>
      <vt:lpstr>Invariant Object Recognition is Hard</vt:lpstr>
      <vt:lpstr>Deep Convolutional Neural Nets</vt:lpstr>
      <vt:lpstr>Bidirectional Object Recognition (O’Reilly et al., 2013)</vt:lpstr>
      <vt:lpstr>The Predictive Bootstrap (Elman 1990; Elman, Bates, et al. 1996)</vt:lpstr>
      <vt:lpstr>Predictive Vision</vt:lpstr>
      <vt:lpstr>Predictive Remapping Duhamel, Colby &amp; Goldberg (1992)</vt:lpstr>
      <vt:lpstr>Generative Models</vt:lpstr>
      <vt:lpstr>PowerPoint Presentation</vt:lpstr>
      <vt:lpstr>PowerPoint Presentation</vt:lpstr>
      <vt:lpstr>PowerPoint Presentation</vt:lpstr>
      <vt:lpstr>Bottom-up Development</vt:lpstr>
      <vt:lpstr>Bottom-up Development</vt:lpstr>
      <vt:lpstr>Need High-Level Abstractions NOW</vt:lpstr>
      <vt:lpstr>Three Key Principles</vt:lpstr>
      <vt:lpstr>The Pulvinar = Projection Screen (c.f. Mumford, 1991 “blackboard”)</vt:lpstr>
      <vt:lpstr>Thalamocortical Loop Biology (Sherman &amp; Guillery, 2006)</vt:lpstr>
      <vt:lpstr>DeepLeabra Predictive Learning</vt:lpstr>
      <vt:lpstr>DeepLeabra Problems and Solns</vt:lpstr>
      <vt:lpstr>What-Where-Integration Model (O’Reilly, Wyatte &amp; Rohrlich, submitted)</vt:lpstr>
      <vt:lpstr>Pathway Interconnectivity</vt:lpstr>
      <vt:lpstr>Key Connectivity Constraints</vt:lpstr>
      <vt:lpstr>Goin’ to the movies!</vt:lpstr>
      <vt:lpstr>PowerPoint Presentation</vt:lpstr>
      <vt:lpstr>Full Model Training Results</vt:lpstr>
      <vt:lpstr>Invariant Object Representations</vt:lpstr>
      <vt:lpstr>Top-down TEO Important</vt:lpstr>
      <vt:lpstr>Development Important</vt:lpstr>
      <vt:lpstr>Progressive Bottom-up Not Good</vt:lpstr>
      <vt:lpstr>Summary: Three Key Principles</vt:lpstr>
      <vt:lpstr>Key Biological Data</vt:lpstr>
      <vt:lpstr>Predictive Remapping</vt:lpstr>
      <vt:lpstr>PowerPoint Presentation</vt:lpstr>
      <vt:lpstr>PowerPoint Presentation</vt:lpstr>
      <vt:lpstr>Top-Down Vision</vt:lpstr>
      <vt:lpstr>Explicit Error Coding?</vt:lpstr>
      <vt:lpstr>Deep Predictive Learning Summary</vt:lpstr>
      <vt:lpstr>Current / Future Directions</vt:lpstr>
      <vt:lpstr>Cognitively: What is Vision For?</vt:lpstr>
      <vt:lpstr>Is the Pulvinar the Silver Screen of the Cartesian Theater??</vt:lpstr>
      <vt:lpstr>Recurrent Processing -&gt; Consciousness (Lamme, 2006)</vt:lpstr>
      <vt:lpstr>Thanks To</vt:lpstr>
      <vt:lpstr>Extras</vt:lpstr>
      <vt:lpstr>Two Functions of Deep/Thal Circuit</vt:lpstr>
      <vt:lpstr>Deep Attentional Dynamics (Reynolds &amp; Heeger, 2009; Grossberg, 1999)</vt:lpstr>
      <vt:lpstr>DeepLeabra Attentional Dynamics</vt:lpstr>
      <vt:lpstr>Attentional Dynamics Results</vt:lpstr>
      <vt:lpstr>Attention and Alpha</vt:lpstr>
      <vt:lpstr>Key Prediction: Full Processing Requires 2 Alpha Cycles</vt:lpstr>
      <vt:lpstr>Data from David Sheinberg, Tim Curran’s labs Consistent with predictions from model</vt:lpstr>
      <vt:lpstr>Saccade Resets Alpha (Zolfaghar, Devillez, Curran et al, in prep)</vt:lpstr>
      <vt:lpstr>Simultaneous V4 and IT Recording (Guan &amp; Sheinberg, in prep)</vt:lpstr>
      <vt:lpstr>IT Encodes Familiarity First</vt:lpstr>
      <vt:lpstr>DeepLeabra</vt:lpstr>
      <vt:lpstr>Deep / Pulvinar Connections</vt:lpstr>
      <vt:lpstr>Bidirectional Constraint Satisfaction Word Superiority Effect: McClelland &amp; Rumelhart, 1981</vt:lpstr>
      <vt:lpstr>Superficial Attractor / Constraint Satisfaction Network</vt:lpstr>
      <vt:lpstr>Leabra Biologically-based   Cognitive Architecture</vt:lpstr>
      <vt:lpstr>Two Parallel Networks:  Thalamus &amp; Cortex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256</cp:revision>
  <dcterms:created xsi:type="dcterms:W3CDTF">2009-03-18T06:10:11Z</dcterms:created>
  <dcterms:modified xsi:type="dcterms:W3CDTF">2017-10-12T04:09:40Z</dcterms:modified>
</cp:coreProperties>
</file>